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8" r:id="rId5"/>
    <p:sldId id="260" r:id="rId6"/>
    <p:sldId id="258" r:id="rId7"/>
    <p:sldId id="261" r:id="rId8"/>
    <p:sldId id="262" r:id="rId9"/>
    <p:sldId id="263" r:id="rId10"/>
    <p:sldId id="264" r:id="rId11"/>
    <p:sldId id="265" r:id="rId12"/>
    <p:sldId id="269" r:id="rId13"/>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38C7C3-0E69-4B8B-9C53-EECE7F14740B}" type="datetimeFigureOut">
              <a:rPr lang="zh-TW" altLang="en-US" smtClean="0"/>
              <a:t>2020/11/9</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68396-E6BC-411F-8929-EF3F5F8F579F}" type="slidenum">
              <a:rPr lang="zh-TW" altLang="en-US" smtClean="0"/>
              <a:t>‹#›</a:t>
            </a:fld>
            <a:endParaRPr lang="zh-TW" altLang="en-US"/>
          </a:p>
        </p:txBody>
      </p:sp>
    </p:spTree>
    <p:extLst>
      <p:ext uri="{BB962C8B-B14F-4D97-AF65-F5344CB8AC3E}">
        <p14:creationId xmlns:p14="http://schemas.microsoft.com/office/powerpoint/2010/main" val="3619570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indent="304800" algn="just">
              <a:spcBef>
                <a:spcPts val="600"/>
              </a:spcBef>
              <a:spcAft>
                <a:spcPts val="0"/>
              </a:spcAft>
            </a:pPr>
            <a:r>
              <a:rPr lang="zh-TW" altLang="zh-TW" sz="1200" kern="100" dirty="0">
                <a:effectLst/>
                <a:latin typeface="Times New Roman"/>
                <a:ea typeface="微軟正黑體"/>
                <a:cs typeface="Times New Roman"/>
              </a:rPr>
              <a:t>為了讓設計通俗易懂，設計師需要良好、相關人口數據的視覺能力。然而，現時可用的數據往往集中在</a:t>
            </a:r>
            <a:r>
              <a:rPr lang="zh-TW" altLang="zh-TW" sz="1200" kern="100" dirty="0">
                <a:effectLst/>
                <a:highlight>
                  <a:srgbClr val="FFFF00"/>
                </a:highlight>
                <a:latin typeface="Times New Roman"/>
                <a:ea typeface="微軟正黑體"/>
                <a:cs typeface="Times New Roman"/>
              </a:rPr>
              <a:t>臨床視力量測，而不是完全相關的日常產品使用</a:t>
            </a:r>
            <a:r>
              <a:rPr lang="zh-TW" altLang="zh-TW" sz="1200" kern="100" dirty="0">
                <a:effectLst/>
                <a:latin typeface="Times New Roman"/>
                <a:ea typeface="微軟正黑體"/>
                <a:cs typeface="Times New Roman"/>
              </a:rPr>
              <a:t>。本文介紹了英國</a:t>
            </a:r>
            <a:r>
              <a:rPr lang="en-US" altLang="zh-TW" sz="1200" kern="100" dirty="0">
                <a:effectLst/>
                <a:latin typeface="Times New Roman"/>
                <a:ea typeface="微軟正黑體"/>
                <a:cs typeface="Times New Roman"/>
              </a:rPr>
              <a:t>362</a:t>
            </a:r>
            <a:r>
              <a:rPr lang="zh-TW" altLang="zh-TW" sz="1200" kern="100" dirty="0">
                <a:effectLst/>
                <a:latin typeface="Times New Roman"/>
                <a:ea typeface="微軟正黑體"/>
                <a:cs typeface="Times New Roman"/>
              </a:rPr>
              <a:t>名參與者的初步調查數據，涵蓋了與產品設計特別相關的一系列視覺量測。比較了不同度量的結果，並給出了在不同情况下使用相對文字大小的建議。結果表明，</a:t>
            </a:r>
            <a:r>
              <a:rPr lang="zh-TW" altLang="zh-TW" sz="1200" kern="100" dirty="0">
                <a:effectLst/>
                <a:highlight>
                  <a:srgbClr val="FFFF00"/>
                </a:highlight>
                <a:latin typeface="Times New Roman"/>
                <a:ea typeface="微軟正黑體"/>
                <a:cs typeface="Times New Roman"/>
              </a:rPr>
              <a:t>文字需要新增</a:t>
            </a:r>
            <a:r>
              <a:rPr lang="en-US" altLang="zh-TW" sz="1200" kern="100" dirty="0">
                <a:effectLst/>
                <a:highlight>
                  <a:srgbClr val="FFFF00"/>
                </a:highlight>
                <a:latin typeface="Times New Roman"/>
                <a:ea typeface="微軟正黑體"/>
                <a:cs typeface="Times New Roman"/>
              </a:rPr>
              <a:t>17~18%</a:t>
            </a:r>
            <a:r>
              <a:rPr lang="zh-TW" altLang="zh-TW" sz="1200" kern="100" dirty="0">
                <a:effectLst/>
                <a:highlight>
                  <a:srgbClr val="FFFF00"/>
                </a:highlight>
                <a:latin typeface="Times New Roman"/>
                <a:ea typeface="微軟正黑體"/>
                <a:cs typeface="Times New Roman"/>
              </a:rPr>
              <a:t>以獲得舒適而不是感知的閾值觀看，當用戶希望佩戴日常視覺設定而不是特定的閱讀輔助設備時，文字需要再大</a:t>
            </a:r>
            <a:r>
              <a:rPr lang="en-US" altLang="zh-TW" sz="1200" kern="100" dirty="0">
                <a:effectLst/>
                <a:highlight>
                  <a:srgbClr val="FFFF00"/>
                </a:highlight>
                <a:latin typeface="Times New Roman"/>
                <a:ea typeface="微軟正黑體"/>
                <a:cs typeface="Times New Roman"/>
              </a:rPr>
              <a:t>20%</a:t>
            </a:r>
            <a:r>
              <a:rPr lang="zh-TW" altLang="zh-TW" sz="1200" kern="100" dirty="0">
                <a:effectLst/>
                <a:highlight>
                  <a:srgbClr val="FFFF00"/>
                </a:highlight>
                <a:latin typeface="Times New Roman"/>
                <a:ea typeface="微軟正黑體"/>
                <a:cs typeface="Times New Roman"/>
              </a:rPr>
              <a:t>。</a:t>
            </a:r>
            <a:endParaRPr lang="zh-TW" altLang="zh-TW" sz="1200" kern="100" dirty="0">
              <a:effectLst/>
              <a:latin typeface="+mn-lt"/>
              <a:ea typeface="+mn-ea"/>
              <a:cs typeface="Times New Roman"/>
            </a:endParaRPr>
          </a:p>
          <a:p>
            <a:endParaRPr lang="zh-TW" altLang="en-US" dirty="0"/>
          </a:p>
        </p:txBody>
      </p:sp>
      <p:sp>
        <p:nvSpPr>
          <p:cNvPr id="4" name="投影片編號版面配置區 3"/>
          <p:cNvSpPr>
            <a:spLocks noGrp="1"/>
          </p:cNvSpPr>
          <p:nvPr>
            <p:ph type="sldNum" sz="quarter" idx="10"/>
          </p:nvPr>
        </p:nvSpPr>
        <p:spPr/>
        <p:txBody>
          <a:bodyPr/>
          <a:lstStyle/>
          <a:p>
            <a:fld id="{74D68396-E6BC-411F-8929-EF3F5F8F579F}" type="slidenum">
              <a:rPr lang="zh-TW" altLang="en-US" smtClean="0"/>
              <a:t>1</a:t>
            </a:fld>
            <a:endParaRPr lang="zh-TW" altLang="en-US"/>
          </a:p>
        </p:txBody>
      </p:sp>
    </p:spTree>
    <p:extLst>
      <p:ext uri="{BB962C8B-B14F-4D97-AF65-F5344CB8AC3E}">
        <p14:creationId xmlns:p14="http://schemas.microsoft.com/office/powerpoint/2010/main" val="381696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視力量測是在受試者自己家中使用印刷視力圖表收集的，這是產品使用的典型設定。它們包括近距離和遠距離視覺能力；感知舒適度和感知閾值視覺能力；以及參與者日常佩戴的視覺輔助設備的近視力，以及他們選擇閱讀的設定。給出了在不同設計情况下使用的相對文字大小的建議。</a:t>
            </a:r>
          </a:p>
          <a:p>
            <a:endParaRPr lang="zh-TW" altLang="en-US" dirty="0"/>
          </a:p>
        </p:txBody>
      </p:sp>
      <p:sp>
        <p:nvSpPr>
          <p:cNvPr id="4" name="投影片編號版面配置區 3"/>
          <p:cNvSpPr>
            <a:spLocks noGrp="1"/>
          </p:cNvSpPr>
          <p:nvPr>
            <p:ph type="sldNum" sz="quarter" idx="10"/>
          </p:nvPr>
        </p:nvSpPr>
        <p:spPr/>
        <p:txBody>
          <a:bodyPr/>
          <a:lstStyle/>
          <a:p>
            <a:fld id="{74D68396-E6BC-411F-8929-EF3F5F8F579F}" type="slidenum">
              <a:rPr lang="zh-TW" altLang="en-US" smtClean="0"/>
              <a:t>3</a:t>
            </a:fld>
            <a:endParaRPr lang="zh-TW" altLang="en-US"/>
          </a:p>
        </p:txBody>
      </p:sp>
    </p:spTree>
    <p:extLst>
      <p:ext uri="{BB962C8B-B14F-4D97-AF65-F5344CB8AC3E}">
        <p14:creationId xmlns:p14="http://schemas.microsoft.com/office/powerpoint/2010/main" val="2505246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indent="304800" algn="just">
              <a:spcBef>
                <a:spcPts val="600"/>
              </a:spcBef>
              <a:spcAft>
                <a:spcPts val="0"/>
              </a:spcAft>
            </a:pPr>
            <a:r>
              <a:rPr lang="zh-TW" altLang="zh-TW" sz="1200" kern="100" dirty="0">
                <a:effectLst/>
                <a:latin typeface="Times New Roman"/>
                <a:ea typeface="微軟正黑體"/>
                <a:cs typeface="Times New Roman"/>
              </a:rPr>
              <a:t>對於每一個圖表，參與者首先確定他們認為最適合閱讀的最小行。這被用於計算舒適視覺量測（見下文）。這也有助於减少測試時間，因為參與者從這一行開始，而不是從圖表的頂部開始。如果參與者</a:t>
            </a:r>
            <a:r>
              <a:rPr lang="zh-TW" altLang="zh-TW" sz="1200" kern="100" dirty="0">
                <a:effectLst/>
                <a:highlight>
                  <a:srgbClr val="FFFF00"/>
                </a:highlight>
                <a:latin typeface="Times New Roman"/>
                <a:ea typeface="微軟正黑體"/>
                <a:cs typeface="Times New Roman"/>
              </a:rPr>
              <a:t>成功地閱讀了這一行，他們就會把圖表（較小的字母）往下讀，直到讀不到一行或者放弃</a:t>
            </a:r>
            <a:r>
              <a:rPr lang="zh-TW" altLang="zh-TW" sz="1200" kern="100" dirty="0">
                <a:effectLst/>
                <a:latin typeface="Times New Roman"/>
                <a:ea typeface="微軟正黑體"/>
                <a:cs typeface="Times New Roman"/>
              </a:rPr>
              <a:t>。行上的成功定義為在該行上犯一個錯誤或沒有錯誤。如果</a:t>
            </a:r>
            <a:r>
              <a:rPr lang="zh-TW" altLang="zh-TW" sz="1200" kern="100" dirty="0">
                <a:effectLst/>
                <a:highlight>
                  <a:srgbClr val="FFFF00"/>
                </a:highlight>
                <a:latin typeface="Times New Roman"/>
                <a:ea typeface="微軟正黑體"/>
                <a:cs typeface="Times New Roman"/>
              </a:rPr>
              <a:t>他們沒有成功地閱讀他們的起始行，他們會閱讀圖表（較大的字母），直到他們讀到一行成功</a:t>
            </a:r>
            <a:r>
              <a:rPr lang="zh-TW" altLang="zh-TW" sz="1200" kern="100" dirty="0">
                <a:effectLst/>
                <a:latin typeface="Times New Roman"/>
                <a:ea typeface="微軟正黑體"/>
                <a:cs typeface="Times New Roman"/>
              </a:rPr>
              <a:t>。最小行讀取成功地提供了</a:t>
            </a:r>
            <a:r>
              <a:rPr lang="en-US" altLang="zh-TW" sz="1200" kern="100" dirty="0">
                <a:effectLst/>
                <a:latin typeface="Times New Roman"/>
                <a:ea typeface="微軟正黑體"/>
                <a:cs typeface="Times New Roman"/>
              </a:rPr>
              <a:t>“</a:t>
            </a:r>
            <a:r>
              <a:rPr lang="zh-TW" altLang="zh-TW" sz="1200" kern="100" dirty="0">
                <a:effectLst/>
                <a:latin typeface="Times New Roman"/>
                <a:ea typeface="微軟正黑體"/>
                <a:cs typeface="Times New Roman"/>
              </a:rPr>
              <a:t>感知閾值</a:t>
            </a:r>
            <a:r>
              <a:rPr lang="en-US" altLang="zh-TW" sz="1200" kern="100" dirty="0">
                <a:effectLst/>
                <a:latin typeface="Times New Roman"/>
                <a:ea typeface="微軟正黑體"/>
                <a:cs typeface="Times New Roman"/>
              </a:rPr>
              <a:t>”</a:t>
            </a:r>
            <a:r>
              <a:rPr lang="zh-TW" altLang="zh-TW" sz="1200" kern="100" dirty="0">
                <a:effectLst/>
                <a:latin typeface="Times New Roman"/>
                <a:ea typeface="微軟正黑體"/>
                <a:cs typeface="Times New Roman"/>
              </a:rPr>
              <a:t>的度量。此外，還計算了一個</a:t>
            </a:r>
            <a:r>
              <a:rPr lang="en-US" altLang="zh-TW" sz="1200" kern="100" dirty="0">
                <a:effectLst/>
                <a:latin typeface="Times New Roman"/>
                <a:ea typeface="微軟正黑體"/>
                <a:cs typeface="Times New Roman"/>
              </a:rPr>
              <a:t>“</a:t>
            </a:r>
            <a:r>
              <a:rPr lang="zh-TW" altLang="zh-TW" sz="1200" kern="100" dirty="0">
                <a:effectLst/>
                <a:latin typeface="Times New Roman"/>
                <a:ea typeface="微軟正黑體"/>
                <a:cs typeface="Times New Roman"/>
              </a:rPr>
              <a:t>感知舒適度</a:t>
            </a:r>
            <a:r>
              <a:rPr lang="en-US" altLang="zh-TW" sz="1200" kern="100" dirty="0">
                <a:effectLst/>
                <a:latin typeface="Times New Roman"/>
                <a:ea typeface="微軟正黑體"/>
                <a:cs typeface="Times New Roman"/>
              </a:rPr>
              <a:t>”</a:t>
            </a:r>
            <a:r>
              <a:rPr lang="zh-TW" altLang="zh-TW" sz="1200" kern="100" dirty="0">
                <a:effectLst/>
                <a:latin typeface="Times New Roman"/>
                <a:ea typeface="微軟正黑體"/>
                <a:cs typeface="Times New Roman"/>
              </a:rPr>
              <a:t>名額，對應於參與者說他們可以舒服地閱讀並且能够正確閱讀的最小行。</a:t>
            </a:r>
            <a:endParaRPr lang="zh-TW" altLang="zh-TW" sz="1200" kern="100" dirty="0">
              <a:effectLst/>
              <a:latin typeface="+mn-lt"/>
              <a:ea typeface="+mn-ea"/>
              <a:cs typeface="Times New Roman"/>
            </a:endParaRPr>
          </a:p>
          <a:p>
            <a:r>
              <a:rPr lang="zh-TW" altLang="zh-TW" sz="1200" dirty="0">
                <a:effectLst/>
                <a:latin typeface="Times New Roman"/>
                <a:ea typeface="微軟正黑體"/>
                <a:cs typeface="Times New Roman"/>
              </a:rPr>
              <a:t>這些程式不同於量測</a:t>
            </a:r>
            <a:r>
              <a:rPr lang="zh-TW" altLang="zh-TW" sz="1200" dirty="0">
                <a:effectLst/>
                <a:highlight>
                  <a:srgbClr val="FFFF00"/>
                </a:highlight>
                <a:latin typeface="Times New Roman"/>
                <a:ea typeface="微軟正黑體"/>
                <a:cs typeface="Times New Roman"/>
              </a:rPr>
              <a:t>閾值銳度</a:t>
            </a:r>
            <a:r>
              <a:rPr lang="zh-TW" altLang="zh-TW" sz="1200" dirty="0">
                <a:effectLst/>
                <a:latin typeface="Times New Roman"/>
                <a:ea typeface="微軟正黑體"/>
                <a:cs typeface="Times New Roman"/>
              </a:rPr>
              <a:t>的標準方案。首先，這裡使用的</a:t>
            </a:r>
            <a:r>
              <a:rPr lang="zh-TW" altLang="zh-TW" sz="1200" dirty="0">
                <a:effectLst/>
                <a:highlight>
                  <a:srgbClr val="FFFF00"/>
                </a:highlight>
                <a:latin typeface="Times New Roman"/>
                <a:ea typeface="微軟正黑體"/>
                <a:cs typeface="Times New Roman"/>
              </a:rPr>
              <a:t>行賦值評分</a:t>
            </a:r>
            <a:r>
              <a:rPr lang="zh-TW" altLang="zh-TW" sz="1200" dirty="0">
                <a:effectLst/>
                <a:latin typeface="Times New Roman"/>
                <a:ea typeface="微軟正黑體"/>
                <a:cs typeface="Times New Roman"/>
              </a:rPr>
              <a:t>比</a:t>
            </a:r>
            <a:r>
              <a:rPr lang="zh-TW" altLang="zh-TW" sz="1200" dirty="0">
                <a:effectLst/>
                <a:highlight>
                  <a:srgbClr val="FFFF00"/>
                </a:highlight>
                <a:latin typeface="Times New Roman"/>
                <a:ea typeface="微軟正黑體"/>
                <a:cs typeface="Times New Roman"/>
              </a:rPr>
              <a:t>標準的逐字母評分程式粗糙</a:t>
            </a:r>
            <a:r>
              <a:rPr lang="zh-TW" altLang="zh-TW" sz="1200" dirty="0">
                <a:effectLst/>
                <a:latin typeface="Times New Roman"/>
                <a:ea typeface="微軟正黑體"/>
                <a:cs typeface="Times New Roman"/>
              </a:rPr>
              <a:t>，導致測量值對變化的敏感性較低（</a:t>
            </a:r>
            <a:r>
              <a:rPr lang="en-US" altLang="zh-TW" sz="1200" dirty="0">
                <a:effectLst/>
                <a:latin typeface="Times New Roman"/>
                <a:ea typeface="微軟正黑體"/>
              </a:rPr>
              <a:t>Bailey</a:t>
            </a:r>
            <a:r>
              <a:rPr lang="zh-TW" altLang="zh-TW" sz="1200" dirty="0">
                <a:effectLst/>
                <a:latin typeface="Times New Roman"/>
                <a:ea typeface="微軟正黑體"/>
                <a:cs typeface="Times New Roman"/>
              </a:rPr>
              <a:t>等人，</a:t>
            </a:r>
            <a:r>
              <a:rPr lang="en-US" altLang="zh-TW" sz="1200" dirty="0">
                <a:effectLst/>
                <a:latin typeface="Times New Roman"/>
                <a:ea typeface="微軟正黑體"/>
              </a:rPr>
              <a:t>1991</a:t>
            </a:r>
            <a:r>
              <a:rPr lang="zh-TW" altLang="zh-TW" sz="1200" dirty="0">
                <a:effectLst/>
                <a:latin typeface="Times New Roman"/>
                <a:ea typeface="微軟正黑體"/>
                <a:cs typeface="Times New Roman"/>
              </a:rPr>
              <a:t>年；</a:t>
            </a:r>
            <a:r>
              <a:rPr lang="en-US" altLang="zh-TW" sz="1200" dirty="0" err="1">
                <a:effectLst/>
                <a:latin typeface="Times New Roman"/>
                <a:ea typeface="微軟正黑體"/>
              </a:rPr>
              <a:t>Vanden</a:t>
            </a:r>
            <a:r>
              <a:rPr lang="en-US" altLang="zh-TW" sz="1200" dirty="0">
                <a:effectLst/>
                <a:latin typeface="Times New Roman"/>
                <a:ea typeface="微軟正黑體"/>
              </a:rPr>
              <a:t>-Bosch</a:t>
            </a:r>
            <a:r>
              <a:rPr lang="zh-TW" altLang="zh-TW" sz="1200" dirty="0">
                <a:effectLst/>
                <a:latin typeface="Times New Roman"/>
                <a:ea typeface="微軟正黑體"/>
                <a:cs typeface="Times New Roman"/>
              </a:rPr>
              <a:t>和</a:t>
            </a:r>
            <a:r>
              <a:rPr lang="en-US" altLang="zh-TW" sz="1200" dirty="0">
                <a:effectLst/>
                <a:latin typeface="Times New Roman"/>
                <a:ea typeface="微軟正黑體"/>
              </a:rPr>
              <a:t>Wall</a:t>
            </a:r>
            <a:r>
              <a:rPr lang="zh-TW" altLang="zh-TW" sz="1200" dirty="0">
                <a:effectLst/>
                <a:latin typeface="Times New Roman"/>
                <a:ea typeface="微軟正黑體"/>
                <a:cs typeface="Times New Roman"/>
              </a:rPr>
              <a:t>，</a:t>
            </a:r>
            <a:r>
              <a:rPr lang="en-US" altLang="zh-TW" sz="1200" dirty="0">
                <a:effectLst/>
                <a:latin typeface="Times New Roman"/>
                <a:ea typeface="微軟正黑體"/>
              </a:rPr>
              <a:t>1997</a:t>
            </a:r>
            <a:r>
              <a:rPr lang="zh-TW" altLang="zh-TW" sz="1200" dirty="0">
                <a:effectLst/>
                <a:latin typeface="Times New Roman"/>
                <a:ea typeface="微軟正黑體"/>
                <a:cs typeface="Times New Roman"/>
              </a:rPr>
              <a:t>年）。此外，在一條線上終止一條以上錯誤的測試不同於通常的臨床測試，即要求受試者繼續，必要時進行猜測，直到接近整條線的讀數被錯誤讀取（</a:t>
            </a:r>
            <a:r>
              <a:rPr lang="en-US" altLang="zh-TW" sz="1200" dirty="0" err="1">
                <a:effectLst/>
                <a:latin typeface="Times New Roman"/>
                <a:ea typeface="微軟正黑體"/>
              </a:rPr>
              <a:t>Carkeet</a:t>
            </a:r>
            <a:r>
              <a:rPr lang="zh-TW" altLang="zh-TW" sz="1200" dirty="0">
                <a:effectLst/>
                <a:latin typeface="Times New Roman"/>
                <a:ea typeface="微軟正黑體"/>
                <a:cs typeface="Times New Roman"/>
              </a:rPr>
              <a:t>，</a:t>
            </a:r>
            <a:r>
              <a:rPr lang="en-US" altLang="zh-TW" sz="1200" dirty="0">
                <a:effectLst/>
                <a:latin typeface="Times New Roman"/>
                <a:ea typeface="微軟正黑體"/>
              </a:rPr>
              <a:t>2001</a:t>
            </a:r>
            <a:r>
              <a:rPr lang="zh-TW" altLang="zh-TW" sz="1200" dirty="0">
                <a:effectLst/>
                <a:latin typeface="Times New Roman"/>
                <a:ea typeface="微軟正黑體"/>
                <a:cs typeface="Times New Roman"/>
              </a:rPr>
              <a:t>）。</a:t>
            </a:r>
            <a:endParaRPr lang="zh-TW" altLang="en-US" dirty="0"/>
          </a:p>
        </p:txBody>
      </p:sp>
      <p:sp>
        <p:nvSpPr>
          <p:cNvPr id="4" name="投影片編號版面配置區 3"/>
          <p:cNvSpPr>
            <a:spLocks noGrp="1"/>
          </p:cNvSpPr>
          <p:nvPr>
            <p:ph type="sldNum" sz="quarter" idx="10"/>
          </p:nvPr>
        </p:nvSpPr>
        <p:spPr/>
        <p:txBody>
          <a:bodyPr/>
          <a:lstStyle/>
          <a:p>
            <a:fld id="{74D68396-E6BC-411F-8929-EF3F5F8F579F}" type="slidenum">
              <a:rPr lang="zh-TW" altLang="en-US" smtClean="0"/>
              <a:t>4</a:t>
            </a:fld>
            <a:endParaRPr lang="zh-TW" altLang="en-US"/>
          </a:p>
        </p:txBody>
      </p:sp>
    </p:spTree>
    <p:extLst>
      <p:ext uri="{BB962C8B-B14F-4D97-AF65-F5344CB8AC3E}">
        <p14:creationId xmlns:p14="http://schemas.microsoft.com/office/powerpoint/2010/main" val="2449928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indent="304800" algn="just">
              <a:spcBef>
                <a:spcPts val="600"/>
              </a:spcBef>
              <a:spcAft>
                <a:spcPts val="0"/>
              </a:spcAft>
            </a:pPr>
            <a:r>
              <a:rPr lang="zh-TW" altLang="zh-TW" sz="1200" kern="100" dirty="0">
                <a:effectLst/>
                <a:highlight>
                  <a:srgbClr val="FFFF00"/>
                </a:highlight>
                <a:latin typeface="Times New Roman"/>
                <a:ea typeface="微軟正黑體"/>
                <a:cs typeface="Times New Roman"/>
              </a:rPr>
              <a:t>我們並不是說任何人都有</a:t>
            </a:r>
            <a:r>
              <a:rPr lang="en-US" altLang="zh-TW" sz="1200" kern="100" dirty="0">
                <a:effectLst/>
                <a:highlight>
                  <a:srgbClr val="FFFF00"/>
                </a:highlight>
                <a:latin typeface="Times New Roman"/>
                <a:ea typeface="微軟正黑體"/>
                <a:cs typeface="Times New Roman"/>
              </a:rPr>
              <a:t>0.23</a:t>
            </a:r>
            <a:r>
              <a:rPr lang="zh-TW" altLang="zh-TW" sz="1200" kern="100" dirty="0">
                <a:effectLst/>
                <a:highlight>
                  <a:srgbClr val="FFFF00"/>
                </a:highlight>
                <a:latin typeface="Times New Roman"/>
                <a:ea typeface="微軟正黑體"/>
                <a:cs typeface="Times New Roman"/>
              </a:rPr>
              <a:t>的</a:t>
            </a:r>
            <a:r>
              <a:rPr lang="en-US" altLang="zh-TW" sz="1200" kern="100" dirty="0" err="1">
                <a:effectLst/>
                <a:highlight>
                  <a:srgbClr val="FFFF00"/>
                </a:highlight>
                <a:latin typeface="Times New Roman"/>
                <a:ea typeface="微軟正黑體"/>
                <a:cs typeface="Times New Roman"/>
              </a:rPr>
              <a:t>LogMAR</a:t>
            </a:r>
            <a:r>
              <a:rPr lang="zh-TW" altLang="zh-TW" sz="1200" kern="100" dirty="0">
                <a:effectLst/>
                <a:highlight>
                  <a:srgbClr val="FFFF00"/>
                </a:highlight>
                <a:latin typeface="Times New Roman"/>
                <a:ea typeface="微軟正黑體"/>
                <a:cs typeface="Times New Roman"/>
              </a:rPr>
              <a:t>視力。相反，我們是說實際上，使用大小為</a:t>
            </a:r>
            <a:r>
              <a:rPr lang="en-US" altLang="zh-TW" sz="1200" kern="100" dirty="0">
                <a:effectLst/>
                <a:highlight>
                  <a:srgbClr val="FFFF00"/>
                </a:highlight>
                <a:latin typeface="Times New Roman"/>
                <a:ea typeface="微軟正黑體"/>
                <a:cs typeface="Times New Roman"/>
              </a:rPr>
              <a:t>0.23 </a:t>
            </a:r>
            <a:r>
              <a:rPr lang="en-US" altLang="zh-TW" sz="1200" kern="100" dirty="0" err="1">
                <a:effectLst/>
                <a:highlight>
                  <a:srgbClr val="FFFF00"/>
                </a:highlight>
                <a:latin typeface="Times New Roman"/>
                <a:ea typeface="微軟正黑體"/>
                <a:cs typeface="Times New Roman"/>
              </a:rPr>
              <a:t>LogMAR</a:t>
            </a:r>
            <a:r>
              <a:rPr lang="zh-TW" altLang="zh-TW" sz="1200" kern="100" dirty="0">
                <a:effectLst/>
                <a:highlight>
                  <a:srgbClr val="FFFF00"/>
                </a:highlight>
                <a:latin typeface="Times New Roman"/>
                <a:ea typeface="微軟正黑體"/>
                <a:cs typeface="Times New Roman"/>
              </a:rPr>
              <a:t>的字母意味著大約</a:t>
            </a:r>
            <a:r>
              <a:rPr lang="en-US" altLang="zh-TW" sz="1200" kern="100" dirty="0">
                <a:effectLst/>
                <a:highlight>
                  <a:srgbClr val="FFFF00"/>
                </a:highlight>
                <a:latin typeface="Times New Roman"/>
                <a:ea typeface="微軟正黑體"/>
                <a:cs typeface="Times New Roman"/>
              </a:rPr>
              <a:t>95</a:t>
            </a:r>
            <a:r>
              <a:rPr lang="zh-TW" altLang="zh-TW" sz="1200" kern="100" dirty="0">
                <a:effectLst/>
                <a:highlight>
                  <a:srgbClr val="FFFF00"/>
                </a:highlight>
                <a:latin typeface="Times New Roman"/>
                <a:ea typeface="微軟正黑體"/>
                <a:cs typeface="Times New Roman"/>
              </a:rPr>
              <a:t>％的樣本將能夠讀取它們</a:t>
            </a:r>
            <a:r>
              <a:rPr lang="zh-TW" altLang="zh-TW" sz="1200" kern="100" dirty="0">
                <a:effectLst/>
                <a:latin typeface="Times New Roman"/>
                <a:ea typeface="微軟正黑體"/>
                <a:cs typeface="Times New Roman"/>
              </a:rPr>
              <a:t>。有關計算的更多詳細信息，請參見</a:t>
            </a:r>
            <a:r>
              <a:rPr lang="en-US" altLang="zh-TW" sz="1200" kern="100" dirty="0">
                <a:effectLst/>
                <a:latin typeface="Times New Roman"/>
                <a:ea typeface="微軟正黑體"/>
                <a:cs typeface="Times New Roman"/>
              </a:rPr>
              <a:t>Goodman-Deane et al. (2011)</a:t>
            </a:r>
            <a:r>
              <a:rPr lang="zh-TW" altLang="zh-TW" sz="1200" kern="100" dirty="0">
                <a:effectLst/>
                <a:latin typeface="Times New Roman"/>
                <a:ea typeface="微軟正黑體"/>
                <a:cs typeface="Times New Roman"/>
              </a:rPr>
              <a:t>。</a:t>
            </a:r>
            <a:r>
              <a:rPr lang="zh-TW" altLang="zh-TW" sz="1200" kern="100" dirty="0">
                <a:effectLst/>
                <a:latin typeface="+mn-lt"/>
                <a:ea typeface="Times New Roman"/>
                <a:cs typeface="Times New Roman"/>
              </a:rPr>
              <a:t> </a:t>
            </a:r>
            <a:endParaRPr lang="zh-TW" altLang="zh-TW" sz="1200" kern="100" dirty="0">
              <a:effectLst/>
              <a:latin typeface="+mn-lt"/>
              <a:ea typeface="+mn-ea"/>
              <a:cs typeface="Times New Roman"/>
            </a:endParaRPr>
          </a:p>
          <a:p>
            <a:pPr indent="304800" algn="just">
              <a:spcBef>
                <a:spcPts val="600"/>
              </a:spcBef>
              <a:spcAft>
                <a:spcPts val="0"/>
              </a:spcAft>
            </a:pPr>
            <a:r>
              <a:rPr lang="zh-TW" altLang="zh-TW" sz="1200" kern="100" dirty="0">
                <a:effectLst/>
                <a:latin typeface="Times New Roman"/>
                <a:ea typeface="微軟正黑體"/>
                <a:cs typeface="Times New Roman"/>
              </a:rPr>
              <a:t>應用這些計算，我們發現</a:t>
            </a:r>
            <a:r>
              <a:rPr lang="en-US" altLang="zh-TW" sz="1200" kern="100" dirty="0">
                <a:effectLst/>
                <a:latin typeface="Times New Roman"/>
                <a:ea typeface="微軟正黑體"/>
                <a:cs typeface="Times New Roman"/>
              </a:rPr>
              <a:t>95%</a:t>
            </a:r>
            <a:r>
              <a:rPr lang="zh-TW" altLang="zh-TW" sz="1200" kern="100" dirty="0">
                <a:effectLst/>
                <a:latin typeface="Times New Roman"/>
                <a:ea typeface="微軟正黑體"/>
                <a:cs typeface="Times New Roman"/>
              </a:rPr>
              <a:t>的樣本在努力嘗試時（即在感知閾值下）能够閱讀</a:t>
            </a:r>
            <a:r>
              <a:rPr lang="en-US" altLang="zh-TW" sz="1200" kern="100" dirty="0">
                <a:effectLst/>
                <a:latin typeface="Times New Roman"/>
                <a:ea typeface="微軟正黑體"/>
                <a:cs typeface="Times New Roman"/>
              </a:rPr>
              <a:t>0.23</a:t>
            </a:r>
            <a:r>
              <a:rPr lang="zh-TW" altLang="zh-TW" sz="1200" kern="100" dirty="0">
                <a:effectLst/>
                <a:latin typeface="Times New Roman"/>
                <a:ea typeface="微軟正黑體"/>
                <a:cs typeface="Times New Roman"/>
              </a:rPr>
              <a:t>個</a:t>
            </a:r>
            <a:r>
              <a:rPr lang="en-US" altLang="zh-TW" sz="1200" kern="100" dirty="0" err="1">
                <a:effectLst/>
                <a:latin typeface="Times New Roman"/>
                <a:ea typeface="微軟正黑體"/>
                <a:cs typeface="Times New Roman"/>
              </a:rPr>
              <a:t>LogMAR</a:t>
            </a:r>
            <a:r>
              <a:rPr lang="zh-TW" altLang="zh-TW" sz="1200" kern="100" dirty="0">
                <a:effectLst/>
                <a:latin typeface="Times New Roman"/>
                <a:ea typeface="微軟正黑體"/>
                <a:cs typeface="Times New Roman"/>
              </a:rPr>
              <a:t>字母。相比之下，</a:t>
            </a:r>
            <a:r>
              <a:rPr lang="en-US" altLang="zh-TW" sz="1200" kern="100" dirty="0">
                <a:effectLst/>
                <a:latin typeface="Times New Roman"/>
                <a:ea typeface="微軟正黑體"/>
                <a:cs typeface="Times New Roman"/>
              </a:rPr>
              <a:t>95%</a:t>
            </a:r>
            <a:r>
              <a:rPr lang="zh-TW" altLang="zh-TW" sz="1200" kern="100" dirty="0">
                <a:effectLst/>
                <a:latin typeface="Times New Roman"/>
                <a:ea typeface="微軟正黑體"/>
                <a:cs typeface="Times New Roman"/>
              </a:rPr>
              <a:t>的樣本可以輕鬆地閱讀</a:t>
            </a:r>
            <a:r>
              <a:rPr lang="en-US" altLang="zh-TW" sz="1200" kern="100" dirty="0">
                <a:effectLst/>
                <a:latin typeface="Times New Roman"/>
                <a:ea typeface="微軟正黑體"/>
                <a:cs typeface="Times New Roman"/>
              </a:rPr>
              <a:t>0.30</a:t>
            </a:r>
            <a:r>
              <a:rPr lang="zh-TW" altLang="zh-TW" sz="1200" kern="100" dirty="0">
                <a:effectLst/>
                <a:latin typeface="Times New Roman"/>
                <a:ea typeface="微軟正黑體"/>
                <a:cs typeface="Times New Roman"/>
              </a:rPr>
              <a:t>個</a:t>
            </a:r>
            <a:r>
              <a:rPr lang="en-US" altLang="zh-TW" sz="1200" kern="100" dirty="0" err="1">
                <a:effectLst/>
                <a:latin typeface="Times New Roman"/>
                <a:ea typeface="微軟正黑體"/>
                <a:cs typeface="Times New Roman"/>
              </a:rPr>
              <a:t>LogMAR</a:t>
            </a:r>
            <a:r>
              <a:rPr lang="zh-TW" altLang="zh-TW" sz="1200" kern="100" dirty="0">
                <a:effectLst/>
                <a:latin typeface="Times New Roman"/>
                <a:ea typeface="微軟正黑體"/>
                <a:cs typeface="Times New Roman"/>
              </a:rPr>
              <a:t>字母。囙此，</a:t>
            </a:r>
            <a:r>
              <a:rPr lang="zh-TW" altLang="zh-TW" sz="1200" kern="100" dirty="0">
                <a:effectLst/>
                <a:highlight>
                  <a:srgbClr val="FFFF00"/>
                </a:highlight>
                <a:latin typeface="Times New Roman"/>
                <a:ea typeface="微軟正黑體"/>
                <a:cs typeface="Times New Roman"/>
              </a:rPr>
              <a:t>字母需要大</a:t>
            </a:r>
            <a:r>
              <a:rPr lang="en-US" altLang="zh-TW" sz="1200" kern="100" dirty="0">
                <a:effectLst/>
                <a:highlight>
                  <a:srgbClr val="FFFF00"/>
                </a:highlight>
                <a:latin typeface="Times New Roman"/>
                <a:ea typeface="微軟正黑體"/>
                <a:cs typeface="Times New Roman"/>
              </a:rPr>
              <a:t>0.07 </a:t>
            </a:r>
            <a:r>
              <a:rPr lang="en-US" altLang="zh-TW" sz="1200" kern="100" dirty="0" err="1">
                <a:effectLst/>
                <a:highlight>
                  <a:srgbClr val="FFFF00"/>
                </a:highlight>
                <a:latin typeface="Times New Roman"/>
                <a:ea typeface="微軟正黑體"/>
                <a:cs typeface="Times New Roman"/>
              </a:rPr>
              <a:t>LogMAR</a:t>
            </a:r>
            <a:r>
              <a:rPr lang="zh-TW" altLang="zh-TW" sz="1200" kern="100" dirty="0">
                <a:effectLst/>
                <a:highlight>
                  <a:srgbClr val="FFFF00"/>
                </a:highlight>
                <a:latin typeface="Times New Roman"/>
                <a:ea typeface="微軟正黑體"/>
                <a:cs typeface="Times New Roman"/>
              </a:rPr>
              <a:t>（大</a:t>
            </a:r>
            <a:r>
              <a:rPr lang="en-US" altLang="zh-TW" sz="1200" kern="100" dirty="0">
                <a:effectLst/>
                <a:highlight>
                  <a:srgbClr val="FFFF00"/>
                </a:highlight>
                <a:latin typeface="Times New Roman"/>
                <a:ea typeface="微軟正黑體"/>
                <a:cs typeface="Times New Roman"/>
              </a:rPr>
              <a:t>18%</a:t>
            </a:r>
            <a:r>
              <a:rPr lang="zh-TW" altLang="zh-TW" sz="1200" kern="100" dirty="0">
                <a:effectLst/>
                <a:highlight>
                  <a:srgbClr val="FFFF00"/>
                </a:highlight>
                <a:latin typeface="Times New Roman"/>
                <a:ea typeface="微軟正黑體"/>
                <a:cs typeface="Times New Roman"/>
              </a:rPr>
              <a:t>）</a:t>
            </a:r>
            <a:r>
              <a:rPr lang="zh-TW" altLang="zh-TW" sz="1200" kern="100" dirty="0">
                <a:effectLst/>
                <a:latin typeface="Times New Roman"/>
                <a:ea typeface="微軟正黑體"/>
                <a:cs typeface="Times New Roman"/>
              </a:rPr>
              <a:t>，相同比例的人才能舒服地閱讀，而不是在感知的閾值。我們主張所有的設計都應盡可能以舒適的視覺效果為目標。</a:t>
            </a:r>
            <a:r>
              <a:rPr lang="zh-TW" altLang="zh-TW" sz="1200" kern="100" dirty="0">
                <a:effectLst/>
                <a:latin typeface="+mn-lt"/>
                <a:ea typeface="Times New Roman"/>
                <a:cs typeface="Times New Roman"/>
              </a:rPr>
              <a:t> </a:t>
            </a:r>
            <a:endParaRPr lang="zh-TW" altLang="zh-TW" sz="1200" kern="100" dirty="0">
              <a:effectLst/>
              <a:latin typeface="+mn-lt"/>
              <a:ea typeface="+mn-ea"/>
              <a:cs typeface="Times New Roman"/>
            </a:endParaRPr>
          </a:p>
          <a:p>
            <a:endParaRPr lang="zh-TW" altLang="en-US" dirty="0"/>
          </a:p>
        </p:txBody>
      </p:sp>
      <p:sp>
        <p:nvSpPr>
          <p:cNvPr id="4" name="投影片編號版面配置區 3"/>
          <p:cNvSpPr>
            <a:spLocks noGrp="1"/>
          </p:cNvSpPr>
          <p:nvPr>
            <p:ph type="sldNum" sz="quarter" idx="10"/>
          </p:nvPr>
        </p:nvSpPr>
        <p:spPr/>
        <p:txBody>
          <a:bodyPr/>
          <a:lstStyle/>
          <a:p>
            <a:fld id="{74D68396-E6BC-411F-8929-EF3F5F8F579F}" type="slidenum">
              <a:rPr lang="zh-TW" altLang="en-US" smtClean="0"/>
              <a:t>7</a:t>
            </a:fld>
            <a:endParaRPr lang="zh-TW" altLang="en-US"/>
          </a:p>
        </p:txBody>
      </p:sp>
    </p:spTree>
    <p:extLst>
      <p:ext uri="{BB962C8B-B14F-4D97-AF65-F5344CB8AC3E}">
        <p14:creationId xmlns:p14="http://schemas.microsoft.com/office/powerpoint/2010/main" val="392422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indent="304800" algn="just">
              <a:spcBef>
                <a:spcPts val="600"/>
              </a:spcBef>
              <a:spcAft>
                <a:spcPts val="0"/>
              </a:spcAft>
            </a:pPr>
            <a:r>
              <a:rPr lang="zh-TW" altLang="zh-TW" sz="1200" kern="100" dirty="0">
                <a:effectLst/>
                <a:latin typeface="Times New Roman"/>
                <a:ea typeface="微軟正黑體"/>
                <a:cs typeface="Times New Roman"/>
              </a:rPr>
              <a:t>實際上，</a:t>
            </a:r>
            <a:r>
              <a:rPr lang="zh-TW" altLang="zh-TW" sz="1200" kern="100" dirty="0">
                <a:effectLst/>
                <a:highlight>
                  <a:srgbClr val="FFFF00"/>
                </a:highlight>
                <a:latin typeface="Times New Roman"/>
                <a:ea typeface="微軟正黑體"/>
                <a:cs typeface="Times New Roman"/>
              </a:rPr>
              <a:t>使用與第</a:t>
            </a:r>
            <a:r>
              <a:rPr lang="en-US" altLang="zh-TW" sz="1200" kern="100" dirty="0">
                <a:effectLst/>
                <a:highlight>
                  <a:srgbClr val="FFFF00"/>
                </a:highlight>
                <a:latin typeface="Times New Roman"/>
                <a:ea typeface="微軟正黑體"/>
                <a:cs typeface="Times New Roman"/>
              </a:rPr>
              <a:t>6.4</a:t>
            </a:r>
            <a:r>
              <a:rPr lang="zh-TW" altLang="zh-TW" sz="1200" kern="100" dirty="0">
                <a:effectLst/>
                <a:highlight>
                  <a:srgbClr val="FFFF00"/>
                </a:highlight>
                <a:latin typeface="Times New Roman"/>
                <a:ea typeface="微軟正黑體"/>
                <a:cs typeface="Times New Roman"/>
              </a:rPr>
              <a:t>行相當的大小字母意味著大約</a:t>
            </a:r>
            <a:r>
              <a:rPr lang="en-US" altLang="zh-TW" sz="1200" kern="100" dirty="0">
                <a:effectLst/>
                <a:highlight>
                  <a:srgbClr val="FFFF00"/>
                </a:highlight>
                <a:latin typeface="Times New Roman"/>
                <a:ea typeface="微軟正黑體"/>
                <a:cs typeface="Times New Roman"/>
              </a:rPr>
              <a:t>95%</a:t>
            </a:r>
            <a:r>
              <a:rPr lang="zh-TW" altLang="zh-TW" sz="1200" kern="100" dirty="0">
                <a:effectLst/>
                <a:highlight>
                  <a:srgbClr val="FFFF00"/>
                </a:highlight>
                <a:latin typeface="Times New Roman"/>
                <a:ea typeface="微軟正黑體"/>
                <a:cs typeface="Times New Roman"/>
              </a:rPr>
              <a:t>的樣本能够閱讀</a:t>
            </a:r>
            <a:r>
              <a:rPr lang="zh-TW" altLang="zh-TW" sz="1200" kern="100" dirty="0">
                <a:effectLst/>
                <a:latin typeface="Times New Roman"/>
                <a:ea typeface="微軟正黑體"/>
                <a:cs typeface="Times New Roman"/>
              </a:rPr>
              <a:t>。</a:t>
            </a:r>
            <a:r>
              <a:rPr lang="zh-TW" altLang="zh-TW" sz="1200" kern="100" dirty="0">
                <a:effectLst/>
                <a:latin typeface="+mn-lt"/>
                <a:ea typeface="Times New Roman"/>
                <a:cs typeface="Times New Roman"/>
              </a:rPr>
              <a:t> </a:t>
            </a:r>
            <a:endParaRPr lang="zh-TW" altLang="zh-TW" sz="1200" kern="100" dirty="0">
              <a:effectLst/>
              <a:latin typeface="+mn-lt"/>
              <a:ea typeface="+mn-ea"/>
              <a:cs typeface="Times New Roman"/>
            </a:endParaRPr>
          </a:p>
          <a:p>
            <a:r>
              <a:rPr lang="zh-TW" altLang="zh-TW" sz="1200" dirty="0">
                <a:effectLst/>
                <a:latin typeface="Times New Roman"/>
                <a:ea typeface="微軟正黑體"/>
                <a:cs typeface="Times New Roman"/>
              </a:rPr>
              <a:t>我們發現，在努力嘗試時（即處於可感知的閾值時），有</a:t>
            </a:r>
            <a:r>
              <a:rPr lang="en-US" altLang="zh-TW" sz="1200" dirty="0">
                <a:effectLst/>
                <a:latin typeface="Times New Roman"/>
                <a:ea typeface="微軟正黑體"/>
              </a:rPr>
              <a:t>95</a:t>
            </a:r>
            <a:r>
              <a:rPr lang="zh-TW" altLang="zh-TW" sz="1200" dirty="0">
                <a:effectLst/>
                <a:latin typeface="Times New Roman"/>
                <a:ea typeface="微軟正黑體"/>
                <a:cs typeface="Times New Roman"/>
              </a:rPr>
              <a:t>％的樣本能夠閱讀與</a:t>
            </a:r>
            <a:r>
              <a:rPr lang="en-US" altLang="zh-TW" sz="1200" dirty="0">
                <a:effectLst/>
                <a:latin typeface="Times New Roman"/>
                <a:ea typeface="微軟正黑體"/>
              </a:rPr>
              <a:t>6.4</a:t>
            </a:r>
            <a:r>
              <a:rPr lang="zh-TW" altLang="zh-TW" sz="1200" dirty="0">
                <a:effectLst/>
                <a:latin typeface="Times New Roman"/>
                <a:ea typeface="微軟正黑體"/>
                <a:cs typeface="Times New Roman"/>
              </a:rPr>
              <a:t>行大小相等的字母。</a:t>
            </a:r>
            <a:r>
              <a:rPr lang="zh-TW" altLang="zh-TW" sz="1200" dirty="0">
                <a:effectLst/>
                <a:ea typeface="Times New Roman"/>
              </a:rPr>
              <a:t> </a:t>
            </a:r>
            <a:r>
              <a:rPr lang="zh-TW" altLang="zh-TW" sz="1200" dirty="0">
                <a:effectLst/>
                <a:latin typeface="Times New Roman"/>
                <a:ea typeface="微軟正黑體"/>
                <a:cs typeface="Times New Roman"/>
              </a:rPr>
              <a:t>相比之下，</a:t>
            </a:r>
            <a:r>
              <a:rPr lang="en-US" altLang="zh-TW" sz="1200" dirty="0">
                <a:effectLst/>
                <a:latin typeface="Times New Roman"/>
                <a:ea typeface="微軟正黑體"/>
              </a:rPr>
              <a:t>95</a:t>
            </a:r>
            <a:r>
              <a:rPr lang="zh-TW" altLang="zh-TW" sz="1200" dirty="0">
                <a:effectLst/>
                <a:latin typeface="Times New Roman"/>
                <a:ea typeface="微軟正黑體"/>
                <a:cs typeface="Times New Roman"/>
              </a:rPr>
              <a:t>％的人能夠舒適地閱讀相當於</a:t>
            </a:r>
            <a:r>
              <a:rPr lang="en-US" altLang="zh-TW" sz="1200" dirty="0">
                <a:effectLst/>
                <a:latin typeface="Times New Roman"/>
                <a:ea typeface="微軟正黑體"/>
              </a:rPr>
              <a:t>7.1</a:t>
            </a:r>
            <a:r>
              <a:rPr lang="zh-TW" altLang="zh-TW" sz="1200" dirty="0">
                <a:effectLst/>
                <a:latin typeface="Times New Roman"/>
                <a:ea typeface="微軟正黑體"/>
                <a:cs typeface="Times New Roman"/>
              </a:rPr>
              <a:t>行的字母（感覺舒適）。</a:t>
            </a:r>
            <a:r>
              <a:rPr lang="zh-TW" altLang="zh-TW" sz="1200" dirty="0">
                <a:effectLst/>
                <a:ea typeface="Times New Roman"/>
              </a:rPr>
              <a:t> </a:t>
            </a:r>
            <a:r>
              <a:rPr lang="zh-TW" altLang="zh-TW" sz="1200" dirty="0">
                <a:effectLst/>
                <a:latin typeface="Times New Roman"/>
                <a:ea typeface="微軟正黑體"/>
                <a:cs typeface="Times New Roman"/>
              </a:rPr>
              <a:t>因此，對於相同比例的人來說，字母大約需要大</a:t>
            </a:r>
            <a:r>
              <a:rPr lang="en-US" altLang="zh-TW" sz="1200" dirty="0">
                <a:effectLst/>
                <a:latin typeface="Times New Roman"/>
                <a:ea typeface="微軟正黑體"/>
              </a:rPr>
              <a:t>0.7</a:t>
            </a:r>
            <a:r>
              <a:rPr lang="zh-TW" altLang="zh-TW" sz="1200" dirty="0">
                <a:effectLst/>
                <a:latin typeface="Times New Roman"/>
                <a:ea typeface="微軟正黑體"/>
                <a:cs typeface="Times New Roman"/>
              </a:rPr>
              <a:t>行（大</a:t>
            </a:r>
            <a:r>
              <a:rPr lang="en-US" altLang="zh-TW" sz="1200" dirty="0">
                <a:effectLst/>
                <a:latin typeface="Times New Roman"/>
                <a:ea typeface="微軟正黑體"/>
              </a:rPr>
              <a:t>17</a:t>
            </a:r>
            <a:r>
              <a:rPr lang="zh-TW" altLang="zh-TW" sz="1200" dirty="0">
                <a:effectLst/>
                <a:latin typeface="Times New Roman"/>
                <a:ea typeface="微軟正黑體"/>
                <a:cs typeface="Times New Roman"/>
              </a:rPr>
              <a:t>％），這樣才能舒適地看到它們，而不是在感知閾值處。</a:t>
            </a:r>
            <a:endParaRPr lang="zh-TW" altLang="en-US" dirty="0"/>
          </a:p>
        </p:txBody>
      </p:sp>
      <p:sp>
        <p:nvSpPr>
          <p:cNvPr id="4" name="投影片編號版面配置區 3"/>
          <p:cNvSpPr>
            <a:spLocks noGrp="1"/>
          </p:cNvSpPr>
          <p:nvPr>
            <p:ph type="sldNum" sz="quarter" idx="10"/>
          </p:nvPr>
        </p:nvSpPr>
        <p:spPr/>
        <p:txBody>
          <a:bodyPr/>
          <a:lstStyle/>
          <a:p>
            <a:fld id="{74D68396-E6BC-411F-8929-EF3F5F8F579F}" type="slidenum">
              <a:rPr lang="zh-TW" altLang="en-US" smtClean="0"/>
              <a:t>8</a:t>
            </a:fld>
            <a:endParaRPr lang="zh-TW" altLang="en-US"/>
          </a:p>
        </p:txBody>
      </p:sp>
    </p:spTree>
    <p:extLst>
      <p:ext uri="{BB962C8B-B14F-4D97-AF65-F5344CB8AC3E}">
        <p14:creationId xmlns:p14="http://schemas.microsoft.com/office/powerpoint/2010/main" val="666957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dirty="0">
                <a:effectLst/>
                <a:latin typeface="Times New Roman"/>
                <a:ea typeface="微軟正黑體"/>
                <a:cs typeface="Times New Roman"/>
              </a:rPr>
              <a:t>我們需要考慮整個樣本的</a:t>
            </a:r>
            <a:r>
              <a:rPr lang="en-US" altLang="zh-TW" sz="1200" dirty="0">
                <a:effectLst/>
                <a:latin typeface="Times New Roman"/>
                <a:ea typeface="微軟正黑體"/>
              </a:rPr>
              <a:t>95</a:t>
            </a:r>
            <a:r>
              <a:rPr lang="zh-TW" altLang="zh-TW" sz="1200" dirty="0">
                <a:effectLst/>
                <a:latin typeface="Times New Roman"/>
                <a:ea typeface="微軟正黑體"/>
                <a:cs typeface="Times New Roman"/>
              </a:rPr>
              <a:t>％。</a:t>
            </a:r>
            <a:r>
              <a:rPr lang="zh-TW" altLang="zh-TW" sz="1200" dirty="0">
                <a:effectLst/>
                <a:ea typeface="Times New Roman"/>
              </a:rPr>
              <a:t> </a:t>
            </a:r>
            <a:r>
              <a:rPr lang="zh-TW" altLang="zh-TW" sz="1200" dirty="0">
                <a:effectLst/>
                <a:latin typeface="Times New Roman"/>
                <a:ea typeface="微軟正黑體"/>
                <a:cs typeface="Times New Roman"/>
              </a:rPr>
              <a:t>整個樣本中有</a:t>
            </a:r>
            <a:r>
              <a:rPr lang="en-US" altLang="zh-TW" sz="1200" dirty="0">
                <a:effectLst/>
                <a:latin typeface="Times New Roman"/>
                <a:ea typeface="微軟正黑體"/>
              </a:rPr>
              <a:t>95</a:t>
            </a:r>
            <a:r>
              <a:rPr lang="zh-TW" altLang="zh-TW" sz="1200" dirty="0">
                <a:effectLst/>
                <a:latin typeface="Times New Roman"/>
                <a:ea typeface="微軟正黑體"/>
                <a:cs typeface="Times New Roman"/>
              </a:rPr>
              <a:t>％的人可以通過閱讀設置閱讀</a:t>
            </a:r>
            <a:r>
              <a:rPr lang="en-US" altLang="zh-TW" sz="1200" dirty="0">
                <a:effectLst/>
                <a:latin typeface="Times New Roman"/>
                <a:ea typeface="微軟正黑體"/>
              </a:rPr>
              <a:t>7.5</a:t>
            </a:r>
            <a:r>
              <a:rPr lang="zh-TW" altLang="zh-TW" sz="1200" dirty="0">
                <a:effectLst/>
                <a:latin typeface="Times New Roman"/>
                <a:ea typeface="微軟正黑體"/>
                <a:cs typeface="Times New Roman"/>
              </a:rPr>
              <a:t>行，而日常設置則可以閱讀</a:t>
            </a:r>
            <a:r>
              <a:rPr lang="en-US" altLang="zh-TW" sz="1200" dirty="0">
                <a:effectLst/>
                <a:latin typeface="Times New Roman"/>
                <a:ea typeface="微軟正黑體"/>
              </a:rPr>
              <a:t>8.2</a:t>
            </a:r>
            <a:r>
              <a:rPr lang="zh-TW" altLang="zh-TW" sz="1200" dirty="0">
                <a:effectLst/>
                <a:latin typeface="Times New Roman"/>
                <a:ea typeface="微軟正黑體"/>
                <a:cs typeface="Times New Roman"/>
              </a:rPr>
              <a:t>行。</a:t>
            </a:r>
            <a:r>
              <a:rPr lang="zh-TW" altLang="zh-TW" sz="1200" dirty="0">
                <a:effectLst/>
                <a:ea typeface="Times New Roman"/>
              </a:rPr>
              <a:t> </a:t>
            </a:r>
            <a:r>
              <a:rPr lang="zh-TW" altLang="zh-TW" sz="1200" dirty="0">
                <a:effectLst/>
                <a:latin typeface="Times New Roman"/>
                <a:ea typeface="微軟正黑體"/>
                <a:cs typeface="Times New Roman"/>
              </a:rPr>
              <a:t>因此，當打算使用日常視覺設置閱讀時，</a:t>
            </a:r>
            <a:r>
              <a:rPr lang="zh-TW" altLang="zh-TW" sz="1200" dirty="0">
                <a:effectLst/>
                <a:highlight>
                  <a:srgbClr val="FFFF00"/>
                </a:highlight>
                <a:latin typeface="Times New Roman"/>
                <a:ea typeface="微軟正黑體"/>
                <a:cs typeface="Times New Roman"/>
              </a:rPr>
              <a:t>字母需要大</a:t>
            </a:r>
            <a:r>
              <a:rPr lang="en-US" altLang="zh-TW" sz="1200" dirty="0">
                <a:effectLst/>
                <a:highlight>
                  <a:srgbClr val="FFFF00"/>
                </a:highlight>
                <a:latin typeface="Times New Roman"/>
                <a:ea typeface="微軟正黑體"/>
              </a:rPr>
              <a:t>0.75</a:t>
            </a:r>
            <a:r>
              <a:rPr lang="zh-TW" altLang="zh-TW" sz="1200" dirty="0">
                <a:effectLst/>
                <a:highlight>
                  <a:srgbClr val="FFFF00"/>
                </a:highlight>
                <a:latin typeface="Times New Roman"/>
                <a:ea typeface="微軟正黑體"/>
                <a:cs typeface="Times New Roman"/>
              </a:rPr>
              <a:t>行（大</a:t>
            </a:r>
            <a:r>
              <a:rPr lang="en-US" altLang="zh-TW" sz="1200" dirty="0">
                <a:effectLst/>
                <a:highlight>
                  <a:srgbClr val="FFFF00"/>
                </a:highlight>
                <a:latin typeface="Times New Roman"/>
                <a:ea typeface="微軟正黑體"/>
              </a:rPr>
              <a:t>20</a:t>
            </a:r>
            <a:r>
              <a:rPr lang="zh-TW" altLang="zh-TW" sz="1200" dirty="0">
                <a:effectLst/>
                <a:highlight>
                  <a:srgbClr val="FFFF00"/>
                </a:highlight>
                <a:latin typeface="Times New Roman"/>
                <a:ea typeface="微軟正黑體"/>
                <a:cs typeface="Times New Roman"/>
              </a:rPr>
              <a:t>％）</a:t>
            </a:r>
            <a:r>
              <a:rPr lang="zh-TW" altLang="zh-TW" sz="1200" dirty="0">
                <a:effectLst/>
                <a:latin typeface="Times New Roman"/>
                <a:ea typeface="微軟正黑體"/>
                <a:cs typeface="Times New Roman"/>
              </a:rPr>
              <a:t>。</a:t>
            </a:r>
            <a:endParaRPr lang="zh-TW" altLang="en-US" dirty="0"/>
          </a:p>
        </p:txBody>
      </p:sp>
      <p:sp>
        <p:nvSpPr>
          <p:cNvPr id="4" name="投影片編號版面配置區 3"/>
          <p:cNvSpPr>
            <a:spLocks noGrp="1"/>
          </p:cNvSpPr>
          <p:nvPr>
            <p:ph type="sldNum" sz="quarter" idx="10"/>
          </p:nvPr>
        </p:nvSpPr>
        <p:spPr/>
        <p:txBody>
          <a:bodyPr/>
          <a:lstStyle/>
          <a:p>
            <a:fld id="{74D68396-E6BC-411F-8929-EF3F5F8F579F}" type="slidenum">
              <a:rPr lang="zh-TW" altLang="en-US" smtClean="0"/>
              <a:t>9</a:t>
            </a:fld>
            <a:endParaRPr lang="zh-TW" altLang="en-US"/>
          </a:p>
        </p:txBody>
      </p:sp>
    </p:spTree>
    <p:extLst>
      <p:ext uri="{BB962C8B-B14F-4D97-AF65-F5344CB8AC3E}">
        <p14:creationId xmlns:p14="http://schemas.microsoft.com/office/powerpoint/2010/main" val="1985702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20"/>
            <a:ext cx="7772400" cy="1102519"/>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05979"/>
            <a:ext cx="6019800" cy="43886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5"/>
            <a:ext cx="7772400" cy="1021556"/>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1" y="115133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15133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0.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notesSlide" Target="../notesSlides/notesSlide3.xml" /><Relationship Id="rId1" Type="http://schemas.openxmlformats.org/officeDocument/2006/relationships/slideLayout" Target="../slideLayouts/slideLayout7.xml" /><Relationship Id="rId4" Type="http://schemas.openxmlformats.org/officeDocument/2006/relationships/image" Target="../media/image3.jpeg" /></Relationships>
</file>

<file path=ppt/slides/_rels/slide5.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4.xml" /><Relationship Id="rId1" Type="http://schemas.openxmlformats.org/officeDocument/2006/relationships/slideLayout" Target="../slideLayouts/slideLayout2.xml" /><Relationship Id="rId4" Type="http://schemas.openxmlformats.org/officeDocument/2006/relationships/image" Target="../media/image7.png" /></Relationships>
</file>

<file path=ppt/slides/_rels/slide8.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600366" y="1453394"/>
            <a:ext cx="5813434" cy="1569660"/>
          </a:xfrm>
          <a:prstGeom prst="rect">
            <a:avLst/>
          </a:prstGeom>
        </p:spPr>
        <p:txBody>
          <a:bodyPr wrap="square">
            <a:spAutoFit/>
          </a:bodyPr>
          <a:lstStyle/>
          <a:p>
            <a:r>
              <a:rPr lang="en-US" altLang="zh-TW" sz="3200" dirty="0">
                <a:solidFill>
                  <a:schemeClr val="accent1">
                    <a:lumMod val="75000"/>
                  </a:schemeClr>
                </a:solidFill>
              </a:rPr>
              <a:t>Differences in vision performance in different scenarios and implications for design</a:t>
            </a:r>
            <a:endParaRPr lang="zh-TW" altLang="en-US" sz="3200" dirty="0">
              <a:solidFill>
                <a:schemeClr val="accent1">
                  <a:lumMod val="75000"/>
                </a:schemeClr>
              </a:solidFill>
            </a:endParaRPr>
          </a:p>
        </p:txBody>
      </p:sp>
      <p:sp>
        <p:nvSpPr>
          <p:cNvPr id="5" name="矩形 4"/>
          <p:cNvSpPr/>
          <p:nvPr/>
        </p:nvSpPr>
        <p:spPr>
          <a:xfrm>
            <a:off x="872174" y="3147814"/>
            <a:ext cx="7399652" cy="307777"/>
          </a:xfrm>
          <a:prstGeom prst="rect">
            <a:avLst/>
          </a:prstGeom>
        </p:spPr>
        <p:txBody>
          <a:bodyPr wrap="square">
            <a:spAutoFit/>
          </a:bodyPr>
          <a:lstStyle/>
          <a:p>
            <a:r>
              <a:rPr lang="en-US" altLang="zh-TW" sz="1400" dirty="0"/>
              <a:t>Joy Goodman-Deane  , Sam Waller  , </a:t>
            </a:r>
            <a:r>
              <a:rPr lang="en-US" altLang="zh-TW" sz="1400" dirty="0" err="1"/>
              <a:t>Keziah</a:t>
            </a:r>
            <a:r>
              <a:rPr lang="en-US" altLang="zh-TW" sz="1400" dirty="0"/>
              <a:t> Latham  , Holly Price  , </a:t>
            </a:r>
            <a:r>
              <a:rPr lang="en-US" altLang="zh-TW" sz="1400" dirty="0" err="1"/>
              <a:t>Raji</a:t>
            </a:r>
            <a:r>
              <a:rPr lang="en-US" altLang="zh-TW" sz="1400" dirty="0"/>
              <a:t> </a:t>
            </a:r>
            <a:r>
              <a:rPr lang="en-US" altLang="zh-TW" sz="1400" dirty="0" err="1"/>
              <a:t>Tenneti</a:t>
            </a:r>
            <a:r>
              <a:rPr lang="en-US" altLang="zh-TW" sz="1400" dirty="0"/>
              <a:t>  ,&amp; P. John Clarkson </a:t>
            </a:r>
            <a:endParaRPr lang="zh-TW" altLang="en-US" sz="1400" dirty="0"/>
          </a:p>
        </p:txBody>
      </p:sp>
      <p:sp>
        <p:nvSpPr>
          <p:cNvPr id="6" name="文字方塊 5">
            <a:extLst>
              <a:ext uri="{FF2B5EF4-FFF2-40B4-BE49-F238E27FC236}">
                <a16:creationId xmlns:a16="http://schemas.microsoft.com/office/drawing/2014/main" id="{35AD2517-1A1D-445F-AA1A-46C8D4858B47}"/>
              </a:ext>
            </a:extLst>
          </p:cNvPr>
          <p:cNvSpPr txBox="1"/>
          <p:nvPr/>
        </p:nvSpPr>
        <p:spPr>
          <a:xfrm>
            <a:off x="6444211" y="4515966"/>
            <a:ext cx="2688557" cy="523220"/>
          </a:xfrm>
          <a:prstGeom prst="rect">
            <a:avLst/>
          </a:prstGeom>
          <a:noFill/>
        </p:spPr>
        <p:txBody>
          <a:bodyPr wrap="none" rtlCol="0">
            <a:spAutoFit/>
          </a:bodyPr>
          <a:lstStyle/>
          <a:p>
            <a:pPr algn="just"/>
            <a:r>
              <a:rPr lang="zh-TW" altLang="en-US" sz="1400" b="1" dirty="0">
                <a:latin typeface="Times New Roman" panose="02020603050405020304" pitchFamily="18" charset="0"/>
                <a:ea typeface="微軟正黑體" panose="020B0604030504040204" pitchFamily="34" charset="-120"/>
                <a:cs typeface="Times New Roman" panose="02020603050405020304" pitchFamily="18" charset="0"/>
              </a:rPr>
              <a:t>指導教授：柳永青　特聘教授</a:t>
            </a:r>
            <a:endPar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r>
              <a:rPr lang="zh-TW" altLang="en-US" sz="1400" b="1" dirty="0">
                <a:latin typeface="Times New Roman" panose="02020603050405020304" pitchFamily="18" charset="0"/>
                <a:ea typeface="微軟正黑體" panose="020B0604030504040204" pitchFamily="34" charset="-120"/>
                <a:cs typeface="Times New Roman" panose="02020603050405020304" pitchFamily="18" charset="0"/>
              </a:rPr>
              <a:t>    簡報人：林俊佑　</a:t>
            </a: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M10921047</a:t>
            </a:r>
            <a:endParaRPr lang="zh-TW" alt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2" name="圖片 1">
            <a:extLst>
              <a:ext uri="{FF2B5EF4-FFF2-40B4-BE49-F238E27FC236}">
                <a16:creationId xmlns:a16="http://schemas.microsoft.com/office/drawing/2014/main" id="{6903BF0A-4D35-4BA1-BDA2-8BFB8BC6363E}"/>
              </a:ext>
            </a:extLst>
          </p:cNvPr>
          <p:cNvPicPr>
            <a:picLocks noChangeAspect="1"/>
          </p:cNvPicPr>
          <p:nvPr/>
        </p:nvPicPr>
        <p:blipFill>
          <a:blip r:embed="rId3"/>
          <a:stretch>
            <a:fillRect/>
          </a:stretch>
        </p:blipFill>
        <p:spPr>
          <a:xfrm>
            <a:off x="921543" y="789916"/>
            <a:ext cx="1678823" cy="2116200"/>
          </a:xfrm>
          <a:prstGeom prst="rect">
            <a:avLst/>
          </a:prstGeom>
        </p:spPr>
      </p:pic>
    </p:spTree>
    <p:extLst>
      <p:ext uri="{BB962C8B-B14F-4D97-AF65-F5344CB8AC3E}">
        <p14:creationId xmlns:p14="http://schemas.microsoft.com/office/powerpoint/2010/main" val="2518324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p:nvPr/>
        </p:nvPicPr>
        <p:blipFill>
          <a:blip r:embed="rId2"/>
          <a:stretch>
            <a:fillRect/>
          </a:stretch>
        </p:blipFill>
        <p:spPr>
          <a:xfrm>
            <a:off x="395536" y="555526"/>
            <a:ext cx="8496944" cy="2880320"/>
          </a:xfrm>
          <a:prstGeom prst="rect">
            <a:avLst/>
          </a:prstGeom>
        </p:spPr>
      </p:pic>
      <p:sp>
        <p:nvSpPr>
          <p:cNvPr id="5" name="矩形 4"/>
          <p:cNvSpPr/>
          <p:nvPr/>
        </p:nvSpPr>
        <p:spPr>
          <a:xfrm>
            <a:off x="631550" y="3723878"/>
            <a:ext cx="7848872" cy="1200329"/>
          </a:xfrm>
          <a:prstGeom prst="rect">
            <a:avLst/>
          </a:prstGeom>
        </p:spPr>
        <p:txBody>
          <a:bodyPr wrap="square">
            <a:spAutoFit/>
          </a:bodyPr>
          <a:lstStyle/>
          <a:p>
            <a:r>
              <a:rPr lang="zh-TW" altLang="zh-TW" dirty="0">
                <a:latin typeface="微軟正黑體" panose="020B0604030504040204" pitchFamily="34" charset="-120"/>
                <a:ea typeface="微軟正黑體" panose="020B0604030504040204" pitchFamily="34" charset="-120"/>
              </a:rPr>
              <a:t>設計通常可能基於閾值數字（如果人們努力的話可以看到什麼），或者假設用戶將使用最合適的視覺設置（例如老花鏡）。</a:t>
            </a:r>
            <a:endParaRPr lang="en-US" altLang="zh-TW" dirty="0">
              <a:latin typeface="微軟正黑體" panose="020B0604030504040204" pitchFamily="34" charset="-120"/>
              <a:ea typeface="微軟正黑體" panose="020B0604030504040204" pitchFamily="34" charset="-120"/>
            </a:endParaRPr>
          </a:p>
          <a:p>
            <a:r>
              <a:rPr lang="zh-TW" altLang="zh-TW" dirty="0">
                <a:latin typeface="微軟正黑體" panose="020B0604030504040204" pitchFamily="34" charset="-120"/>
                <a:ea typeface="微軟正黑體" panose="020B0604030504040204" pitchFamily="34" charset="-120"/>
              </a:rPr>
              <a:t>本文認為，為舒適觀看而設計會更好，從而為用戶帶來更愉悅的體驗，更少的錯誤和更少的困難。</a:t>
            </a:r>
            <a:endParaRPr lang="zh-TW" altLang="en-US" dirty="0">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87DA2AD3-AAF1-4BAB-813C-9FF1F8A8EB56}"/>
              </a:ext>
            </a:extLst>
          </p:cNvPr>
          <p:cNvSpPr txBox="1"/>
          <p:nvPr/>
        </p:nvSpPr>
        <p:spPr>
          <a:xfrm>
            <a:off x="0" y="0"/>
            <a:ext cx="3922869" cy="369332"/>
          </a:xfrm>
          <a:prstGeom prst="rect">
            <a:avLst/>
          </a:prstGeom>
          <a:noFill/>
        </p:spPr>
        <p:txBody>
          <a:bodyPr wrap="non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4. </a:t>
            </a:r>
            <a:r>
              <a:rPr lang="en-US" altLang="zh-TW" sz="1800" dirty="0">
                <a:effectLst/>
                <a:latin typeface="Times New Roman" panose="02020603050405020304" pitchFamily="18" charset="0"/>
                <a:ea typeface="微軟正黑體" panose="020B0604030504040204" pitchFamily="34" charset="-120"/>
              </a:rPr>
              <a:t>Summary of design recommendations</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671344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44E00113-6A5C-40A3-8186-DCC319E54C99}"/>
              </a:ext>
            </a:extLst>
          </p:cNvPr>
          <p:cNvSpPr txBox="1"/>
          <p:nvPr/>
        </p:nvSpPr>
        <p:spPr>
          <a:xfrm>
            <a:off x="247135" y="222421"/>
            <a:ext cx="2294218"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5. Concluding remarks</a:t>
            </a:r>
            <a:endParaRPr lang="zh-TW" altLang="en-US" dirty="0">
              <a:latin typeface="Times New Roman" panose="02020603050405020304" pitchFamily="18" charset="0"/>
              <a:cs typeface="Times New Roman" panose="02020603050405020304" pitchFamily="18" charset="0"/>
            </a:endParaRPr>
          </a:p>
        </p:txBody>
      </p:sp>
      <p:sp>
        <p:nvSpPr>
          <p:cNvPr id="5" name="文字方塊 4"/>
          <p:cNvSpPr txBox="1"/>
          <p:nvPr/>
        </p:nvSpPr>
        <p:spPr>
          <a:xfrm>
            <a:off x="647558" y="2571750"/>
            <a:ext cx="7596850" cy="1754326"/>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我認為</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設計是要考慮很多面向美感等因素，有些標示訊息太大就會破壞設計感</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可以將這個研究應用在設計國小課本、專為某些人設計的，適合他們舒適閱讀的字體大小。</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字體顏色對應背景顏色應該也是會</a:t>
            </a:r>
            <a:r>
              <a:rPr lang="zh-TW" altLang="en-US">
                <a:latin typeface="微軟正黑體" panose="020B0604030504040204" pitchFamily="34" charset="-120"/>
                <a:ea typeface="微軟正黑體" panose="020B0604030504040204" pitchFamily="34" charset="-120"/>
              </a:rPr>
              <a:t>影響感知舒適的</a:t>
            </a:r>
            <a:r>
              <a:rPr lang="zh-TW" altLang="en-US" dirty="0">
                <a:latin typeface="微軟正黑體" panose="020B0604030504040204" pitchFamily="34" charset="-120"/>
                <a:ea typeface="微軟正黑體" panose="020B0604030504040204" pitchFamily="34" charset="-120"/>
              </a:rPr>
              <a:t>因素</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2" name="矩形 1"/>
          <p:cNvSpPr/>
          <p:nvPr/>
        </p:nvSpPr>
        <p:spPr>
          <a:xfrm>
            <a:off x="647558" y="915566"/>
            <a:ext cx="7596850" cy="923330"/>
          </a:xfrm>
          <a:prstGeom prst="rect">
            <a:avLst/>
          </a:prstGeom>
        </p:spPr>
        <p:txBody>
          <a:bodyPr wrap="square">
            <a:spAutoFit/>
          </a:bodyPr>
          <a:lstStyle/>
          <a:p>
            <a:r>
              <a:rPr lang="zh-TW" altLang="zh-TW" dirty="0"/>
              <a:t>這些數據用於計算當產品用於</a:t>
            </a:r>
            <a:r>
              <a:rPr lang="zh-TW" altLang="zh-TW" b="1" dirty="0"/>
              <a:t>舒適觀看而不是感知閾值時</a:t>
            </a:r>
            <a:r>
              <a:rPr lang="zh-TW" altLang="zh-TW" dirty="0"/>
              <a:t>，以及當用戶不能（或不想）改變他們的閱讀視覺設定（例如通過戴上閱讀眼鏡）時，圖形和文字元素的大小</a:t>
            </a:r>
            <a:r>
              <a:rPr lang="en-US" altLang="zh-TW" dirty="0"/>
              <a:t>(</a:t>
            </a:r>
            <a:r>
              <a:rPr lang="zh-TW" altLang="en-US" dirty="0"/>
              <a:t>增大</a:t>
            </a:r>
            <a:r>
              <a:rPr lang="en-US" altLang="zh-TW" dirty="0"/>
              <a:t>17~18%)</a:t>
            </a:r>
            <a:r>
              <a:rPr lang="zh-TW" altLang="zh-TW" dirty="0"/>
              <a:t>應如何改變。</a:t>
            </a:r>
            <a:endParaRPr lang="zh-TW" altLang="en-US" dirty="0"/>
          </a:p>
        </p:txBody>
      </p:sp>
    </p:spTree>
    <p:extLst>
      <p:ext uri="{BB962C8B-B14F-4D97-AF65-F5344CB8AC3E}">
        <p14:creationId xmlns:p14="http://schemas.microsoft.com/office/powerpoint/2010/main" val="2741165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C116C682-2978-4910-88F0-1ED3DEBC0F05}"/>
              </a:ext>
            </a:extLst>
          </p:cNvPr>
          <p:cNvSpPr>
            <a:spLocks noGrp="1"/>
          </p:cNvSpPr>
          <p:nvPr>
            <p:ph type="sldNum" sz="quarter" idx="12"/>
          </p:nvPr>
        </p:nvSpPr>
        <p:spPr/>
        <p:txBody>
          <a:bodyPr/>
          <a:lstStyle/>
          <a:p>
            <a:fld id="{1297E860-7506-429C-9B4D-2B7BDAB70BFA}" type="slidenum">
              <a:rPr lang="zh-TW" altLang="en-US" smtClean="0"/>
              <a:t>12</a:t>
            </a:fld>
            <a:endParaRPr lang="zh-TW" altLang="en-US"/>
          </a:p>
        </p:txBody>
      </p:sp>
      <p:sp>
        <p:nvSpPr>
          <p:cNvPr id="5" name="文字方塊 4">
            <a:extLst>
              <a:ext uri="{FF2B5EF4-FFF2-40B4-BE49-F238E27FC236}">
                <a16:creationId xmlns:a16="http://schemas.microsoft.com/office/drawing/2014/main" id="{E6448CF9-EF08-430D-B1BB-6576EE54D804}"/>
              </a:ext>
            </a:extLst>
          </p:cNvPr>
          <p:cNvSpPr txBox="1"/>
          <p:nvPr/>
        </p:nvSpPr>
        <p:spPr>
          <a:xfrm>
            <a:off x="0" y="2029294"/>
            <a:ext cx="9144000" cy="2100575"/>
          </a:xfrm>
          <a:prstGeom prst="rect">
            <a:avLst/>
          </a:prstGeom>
          <a:noFill/>
        </p:spPr>
        <p:txBody>
          <a:bodyPr wrap="square" lIns="68580" tIns="34290" rIns="68580" bIns="34290">
            <a:spAutoFit/>
          </a:bodyPr>
          <a:lstStyle/>
          <a:p>
            <a:pPr algn="ctr"/>
            <a:r>
              <a:rPr lang="en-US" altLang="zh-TW" sz="6600" b="1" dirty="0">
                <a:solidFill>
                  <a:schemeClr val="accent1"/>
                </a:solidFill>
                <a:latin typeface="Abadi" panose="020B0604020104020204" pitchFamily="34" charset="0"/>
                <a:ea typeface="微軟正黑體" panose="020B0604030504040204" pitchFamily="34" charset="-120"/>
                <a:cs typeface="Times New Roman" panose="02020603050405020304" pitchFamily="18" charset="0"/>
              </a:rPr>
              <a:t>Thanks for your attention</a:t>
            </a:r>
            <a:endParaRPr lang="zh-TW" altLang="en-US" sz="6600" b="1" dirty="0">
              <a:solidFill>
                <a:schemeClr val="accent1"/>
              </a:solidFill>
              <a:latin typeface="Abadi" panose="020B0604020104020204" pitchFamily="34" charset="0"/>
              <a:ea typeface="微軟正黑體" panose="020B0604030504040204" pitchFamily="34" charset="-120"/>
              <a:cs typeface="Times New Roman" panose="02020603050405020304" pitchFamily="18" charset="0"/>
            </a:endParaRPr>
          </a:p>
        </p:txBody>
      </p:sp>
      <p:sp>
        <p:nvSpPr>
          <p:cNvPr id="6" name="矩形 5">
            <a:extLst>
              <a:ext uri="{FF2B5EF4-FFF2-40B4-BE49-F238E27FC236}">
                <a16:creationId xmlns:a16="http://schemas.microsoft.com/office/drawing/2014/main" id="{843182C9-F55A-4032-BBF9-83039DE21196}"/>
              </a:ext>
            </a:extLst>
          </p:cNvPr>
          <p:cNvSpPr/>
          <p:nvPr/>
        </p:nvSpPr>
        <p:spPr>
          <a:xfrm>
            <a:off x="0" y="2704071"/>
            <a:ext cx="9144000" cy="223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TW" altLang="en-US" sz="1500" b="1" dirty="0">
                <a:solidFill>
                  <a:schemeClr val="accent1"/>
                </a:solidFill>
                <a:latin typeface="微軟正黑體" panose="020B0604030504040204" pitchFamily="34" charset="-120"/>
                <a:ea typeface="微軟正黑體" panose="020B0604030504040204" pitchFamily="34" charset="-120"/>
              </a:rPr>
              <a:t>謝謝聆聽 敬請指教</a:t>
            </a:r>
          </a:p>
        </p:txBody>
      </p:sp>
    </p:spTree>
    <p:extLst>
      <p:ext uri="{BB962C8B-B14F-4D97-AF65-F5344CB8AC3E}">
        <p14:creationId xmlns:p14="http://schemas.microsoft.com/office/powerpoint/2010/main" val="305013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B2EB4103-AC06-4696-BDAD-0A9BE997B3CB}"/>
              </a:ext>
            </a:extLst>
          </p:cNvPr>
          <p:cNvSpPr txBox="1"/>
          <p:nvPr/>
        </p:nvSpPr>
        <p:spPr>
          <a:xfrm>
            <a:off x="0" y="0"/>
            <a:ext cx="1732577" cy="400110"/>
          </a:xfrm>
          <a:prstGeom prst="rect">
            <a:avLst/>
          </a:prstGeom>
          <a:noFill/>
        </p:spPr>
        <p:txBody>
          <a:bodyPr wrap="square" rtlCol="0">
            <a:spAutoFit/>
          </a:bodyPr>
          <a:lstStyle/>
          <a:p>
            <a:pPr algn="just"/>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1. Introduction</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矩形 4"/>
          <p:cNvSpPr/>
          <p:nvPr/>
        </p:nvSpPr>
        <p:spPr>
          <a:xfrm>
            <a:off x="503548" y="699542"/>
            <a:ext cx="8136904" cy="873316"/>
          </a:xfrm>
          <a:prstGeom prst="rect">
            <a:avLst/>
          </a:prstGeom>
        </p:spPr>
        <p:txBody>
          <a:bodyPr wrap="square">
            <a:spAutoFit/>
          </a:bodyPr>
          <a:lstStyle/>
          <a:p>
            <a:pPr marL="342900" indent="-342900" algn="just">
              <a:lnSpc>
                <a:spcPct val="150000"/>
              </a:lnSpc>
              <a:buFont typeface="Wingdings" panose="05000000000000000000" pitchFamily="2" charset="2"/>
              <a:buChar char="l"/>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在臨床評估中，閱讀能力通常在</a:t>
            </a:r>
            <a:r>
              <a:rPr lang="zh-TW"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標準化工作距離下進行評估</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(Bailey</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&amp;</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Lovie, 1980; Mansfield et al., 1996)</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不適用</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於日常多變的環境。</a:t>
            </a:r>
          </a:p>
        </p:txBody>
      </p:sp>
      <p:sp>
        <p:nvSpPr>
          <p:cNvPr id="6" name="矩形 5"/>
          <p:cNvSpPr/>
          <p:nvPr/>
        </p:nvSpPr>
        <p:spPr>
          <a:xfrm>
            <a:off x="503548" y="1621945"/>
            <a:ext cx="8136904" cy="873316"/>
          </a:xfrm>
          <a:prstGeom prst="rect">
            <a:avLst/>
          </a:prstGeom>
        </p:spPr>
        <p:txBody>
          <a:bodyPr wrap="square">
            <a:spAutoFit/>
          </a:bodyPr>
          <a:lstStyle/>
          <a:p>
            <a:pPr marL="342900" indent="-342900" algn="just">
              <a:lnSpc>
                <a:spcPct val="150000"/>
              </a:lnSpc>
              <a:buFont typeface="Wingdings" panose="05000000000000000000" pitchFamily="2" charset="2"/>
              <a:buChar char="l"/>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視覺研究通常量測閾值效能，</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此</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檢查能</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夠</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正確識別</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受測者能看到</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最小字母</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(Bailey, 1998)</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，是一個標準化的衡量標準，可以在不同的環境中進行比較</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8" name="矩形 7"/>
          <p:cNvSpPr/>
          <p:nvPr/>
        </p:nvSpPr>
        <p:spPr>
          <a:xfrm>
            <a:off x="503548" y="2544348"/>
            <a:ext cx="8136904" cy="1288814"/>
          </a:xfrm>
          <a:prstGeom prst="rect">
            <a:avLst/>
          </a:prstGeom>
        </p:spPr>
        <p:txBody>
          <a:bodyPr wrap="square">
            <a:spAutoFit/>
          </a:bodyPr>
          <a:lstStyle/>
          <a:p>
            <a:pPr marL="342900" indent="-342900" algn="just">
              <a:lnSpc>
                <a:spcPct val="150000"/>
              </a:lnSpc>
              <a:buFont typeface="Wingdings" panose="05000000000000000000" pitchFamily="2" charset="2"/>
              <a:buChar char="l"/>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舒適</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感</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（或缺乏舒適感）會影響對產品的感知和情緒反應，以及產品的有效使用。例如，如果用戶無法舒適地閱讀產品上的文字，他們可能不會仔細閱讀，從而導致資訊誤讀。</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9" name="矩形 8"/>
          <p:cNvSpPr/>
          <p:nvPr/>
        </p:nvSpPr>
        <p:spPr>
          <a:xfrm>
            <a:off x="503548" y="3882248"/>
            <a:ext cx="8136904" cy="1338828"/>
          </a:xfrm>
          <a:prstGeom prst="rect">
            <a:avLst/>
          </a:prstGeom>
        </p:spPr>
        <p:txBody>
          <a:bodyPr wrap="square">
            <a:spAutoFit/>
          </a:bodyPr>
          <a:lstStyle/>
          <a:p>
            <a:pPr marL="342900" indent="-342900" algn="just">
              <a:lnSpc>
                <a:spcPct val="150000"/>
              </a:lnSpc>
              <a:buFont typeface="Wingdings" panose="05000000000000000000" pitchFamily="2" charset="2"/>
              <a:buChar char="l"/>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支持最</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快</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閱讀速度的最小列印</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字母大小</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稱為臨界列印尺寸，通常用來表示可以輕鬆閱讀的列印列印</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字母大小</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Legge</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et al., 1985; Whittaker &amp; Lovie </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Kitchin</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1993)</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425066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9202BB9E-D3FE-4EA0-AD40-4F3E5486A32C}"/>
              </a:ext>
            </a:extLst>
          </p:cNvPr>
          <p:cNvSpPr txBox="1"/>
          <p:nvPr/>
        </p:nvSpPr>
        <p:spPr>
          <a:xfrm>
            <a:off x="0" y="0"/>
            <a:ext cx="1581666" cy="369332"/>
          </a:xfrm>
          <a:prstGeom prst="rect">
            <a:avLst/>
          </a:prstGeom>
          <a:noFill/>
        </p:spPr>
        <p:txBody>
          <a:bodyPr wrap="squar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 Method</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文字方塊 4">
            <a:extLst>
              <a:ext uri="{FF2B5EF4-FFF2-40B4-BE49-F238E27FC236}">
                <a16:creationId xmlns:a16="http://schemas.microsoft.com/office/drawing/2014/main" id="{D2A0D3A8-2E0C-458E-9230-D22BCDA79DFE}"/>
              </a:ext>
            </a:extLst>
          </p:cNvPr>
          <p:cNvSpPr txBox="1"/>
          <p:nvPr/>
        </p:nvSpPr>
        <p:spPr>
          <a:xfrm>
            <a:off x="790833" y="771550"/>
            <a:ext cx="7488831" cy="1288814"/>
          </a:xfrm>
          <a:prstGeom prst="rect">
            <a:avLst/>
          </a:prstGeom>
          <a:noFill/>
        </p:spPr>
        <p:txBody>
          <a:bodyPr wrap="square" rtlCol="0">
            <a:spAutoFit/>
          </a:bodyPr>
          <a:lstStyle/>
          <a:p>
            <a:pPr>
              <a:lnSpc>
                <a:spcPct val="150000"/>
              </a:lnSpc>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進行整體調查，對</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英格蘭和威爾士</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地區</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16</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歲以上的人進行抽樣。</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得到</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362</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筆有效的數據</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53.6%</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為女性）。</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年齡分佈為：</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16</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39</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歲（</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31%</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40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65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歲（</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47%</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65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歲以上（</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22%</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矩形 1"/>
          <p:cNvSpPr/>
          <p:nvPr/>
        </p:nvSpPr>
        <p:spPr>
          <a:xfrm>
            <a:off x="782027" y="2283718"/>
            <a:ext cx="7488831" cy="923330"/>
          </a:xfrm>
          <a:prstGeom prst="rect">
            <a:avLst/>
          </a:prstGeom>
        </p:spPr>
        <p:txBody>
          <a:bodyPr wrap="square">
            <a:spAutoFit/>
          </a:bodyPr>
          <a:lstStyle/>
          <a:p>
            <a:r>
              <a:rPr lang="zh-TW" altLang="zh-TW" dirty="0"/>
              <a:t>遠距離測試是在標準</a:t>
            </a:r>
            <a:r>
              <a:rPr lang="en-US" altLang="zh-TW" dirty="0"/>
              <a:t>3 m</a:t>
            </a:r>
            <a:r>
              <a:rPr lang="zh-TW" altLang="zh-TW" dirty="0"/>
              <a:t>上進行的，</a:t>
            </a:r>
            <a:r>
              <a:rPr lang="zh-TW" altLang="en-US" dirty="0"/>
              <a:t>使用</a:t>
            </a:r>
            <a:r>
              <a:rPr lang="en-US" altLang="zh-TW" dirty="0" err="1"/>
              <a:t>LogMAR</a:t>
            </a:r>
            <a:r>
              <a:rPr lang="zh-TW" altLang="en-US" dirty="0"/>
              <a:t>圖表</a:t>
            </a:r>
            <a:r>
              <a:rPr lang="zh-TW" altLang="zh-TW" dirty="0"/>
              <a:t>。</a:t>
            </a:r>
            <a:endParaRPr lang="en-US" altLang="zh-TW" dirty="0"/>
          </a:p>
          <a:p>
            <a:r>
              <a:rPr lang="zh-TW" altLang="zh-TW" dirty="0"/>
              <a:t>對於近視力測試，受訪者被要求將圖表保持在一個舒適的閱讀距離，以便與實際閱讀更接近</a:t>
            </a:r>
            <a:r>
              <a:rPr lang="zh-TW" altLang="en-US" dirty="0"/>
              <a:t>。</a:t>
            </a:r>
          </a:p>
        </p:txBody>
      </p:sp>
    </p:spTree>
    <p:extLst>
      <p:ext uri="{BB962C8B-B14F-4D97-AF65-F5344CB8AC3E}">
        <p14:creationId xmlns:p14="http://schemas.microsoft.com/office/powerpoint/2010/main" val="366745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9BF2E4EB-F29A-48E0-AFE8-D6E5BBA47675}"/>
              </a:ext>
            </a:extLst>
          </p:cNvPr>
          <p:cNvSpPr/>
          <p:nvPr/>
        </p:nvSpPr>
        <p:spPr>
          <a:xfrm>
            <a:off x="4461279" y="3562009"/>
            <a:ext cx="4392488" cy="1288814"/>
          </a:xfrm>
          <a:prstGeom prst="rect">
            <a:avLst/>
          </a:prstGeom>
        </p:spPr>
        <p:txBody>
          <a:bodyPr wrap="square">
            <a:spAutoFit/>
          </a:bodyPr>
          <a:lstStyle/>
          <a:p>
            <a:pPr marL="285750" indent="-285750">
              <a:lnSpc>
                <a:spcPct val="150000"/>
              </a:lnSpc>
              <a:buFont typeface="Arial" panose="020B0604020202020204" pitchFamily="34" charset="0"/>
              <a:buChar char="•"/>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近距離測試：</a:t>
            </a:r>
            <a:b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使用基本對數級數，</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具有</a:t>
            </a:r>
            <a:r>
              <a:rPr lang="en-US" altLang="zh-TW" sz="1800" dirty="0">
                <a:effectLst/>
                <a:latin typeface="Times New Roman" panose="02020603050405020304" pitchFamily="18" charset="0"/>
                <a:ea typeface="微軟正黑體" panose="020B0604030504040204" pitchFamily="34" charset="-120"/>
              </a:rPr>
              <a:t>70</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％對比度字母的手持式近視圖表</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5" name="圖片 4">
            <a:extLst>
              <a:ext uri="{FF2B5EF4-FFF2-40B4-BE49-F238E27FC236}">
                <a16:creationId xmlns:a16="http://schemas.microsoft.com/office/drawing/2014/main" id="{DC6A957C-A4AB-44C9-9B1D-2720FB8EDEEF}"/>
              </a:ext>
            </a:extLst>
          </p:cNvPr>
          <p:cNvPicPr>
            <a:picLocks noChangeAspect="1"/>
          </p:cNvPicPr>
          <p:nvPr/>
        </p:nvPicPr>
        <p:blipFill rotWithShape="1">
          <a:blip r:embed="rId3">
            <a:extLst>
              <a:ext uri="{28A0092B-C50C-407E-A947-70E740481C1C}">
                <a14:useLocalDpi xmlns:a14="http://schemas.microsoft.com/office/drawing/2010/main" val="0"/>
              </a:ext>
            </a:extLst>
          </a:blip>
          <a:srcRect r="6063"/>
          <a:stretch/>
        </p:blipFill>
        <p:spPr>
          <a:xfrm>
            <a:off x="457304" y="1404007"/>
            <a:ext cx="4010325" cy="2073604"/>
          </a:xfrm>
          <a:prstGeom prst="rect">
            <a:avLst/>
          </a:prstGeom>
        </p:spPr>
      </p:pic>
      <p:sp>
        <p:nvSpPr>
          <p:cNvPr id="7" name="文字方塊 6">
            <a:extLst>
              <a:ext uri="{FF2B5EF4-FFF2-40B4-BE49-F238E27FC236}">
                <a16:creationId xmlns:a16="http://schemas.microsoft.com/office/drawing/2014/main" id="{7F65C803-2F22-4CA0-BC02-1645522EC64B}"/>
              </a:ext>
            </a:extLst>
          </p:cNvPr>
          <p:cNvSpPr txBox="1"/>
          <p:nvPr/>
        </p:nvSpPr>
        <p:spPr>
          <a:xfrm>
            <a:off x="399177" y="229500"/>
            <a:ext cx="8136904" cy="873316"/>
          </a:xfrm>
          <a:prstGeom prst="rect">
            <a:avLst/>
          </a:prstGeom>
          <a:noFill/>
        </p:spPr>
        <p:txBody>
          <a:bodyPr wrap="square">
            <a:spAutoFit/>
          </a:bodyPr>
          <a:lstStyle/>
          <a:p>
            <a:pPr>
              <a:lnSpc>
                <a:spcPct val="150000"/>
              </a:lnSpc>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研究採用</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Elton et al., (2013)</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對數</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級數字</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母</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表，該</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證明了</a:t>
            </a:r>
            <a:r>
              <a:rPr lang="en-US" altLang="zh-TW" sz="1800" dirty="0">
                <a:effectLst/>
                <a:latin typeface="Times New Roman" panose="02020603050405020304" pitchFamily="18" charset="0"/>
                <a:ea typeface="微軟正黑體" panose="020B0604030504040204" pitchFamily="34" charset="-120"/>
              </a:rPr>
              <a:t>70%</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和</a:t>
            </a:r>
            <a:r>
              <a:rPr lang="en-US" altLang="zh-TW" sz="1800" dirty="0">
                <a:effectLst/>
                <a:latin typeface="Times New Roman" panose="02020603050405020304" pitchFamily="18" charset="0"/>
                <a:ea typeface="微軟正黑體" panose="020B0604030504040204" pitchFamily="34" charset="-120"/>
              </a:rPr>
              <a:t>90%</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對比度之間的近視力可讀性沒有顯著差異</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遠距離圖有</a:t>
            </a:r>
            <a:r>
              <a:rPr lang="en-US" altLang="zh-TW" sz="1800" dirty="0">
                <a:effectLst/>
                <a:latin typeface="Times New Roman" panose="02020603050405020304" pitchFamily="18" charset="0"/>
                <a:ea typeface="微軟正黑體" panose="020B0604030504040204" pitchFamily="34" charset="-120"/>
              </a:rPr>
              <a:t>9</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行</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近距離圖有</a:t>
            </a:r>
            <a:r>
              <a:rPr lang="en-US" altLang="zh-TW" sz="1800" dirty="0">
                <a:effectLst/>
                <a:latin typeface="Times New Roman" panose="02020603050405020304" pitchFamily="18" charset="0"/>
                <a:ea typeface="微軟正黑體" panose="020B0604030504040204" pitchFamily="34" charset="-120"/>
              </a:rPr>
              <a:t>12</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行</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9" name="文字方塊 8">
            <a:extLst>
              <a:ext uri="{FF2B5EF4-FFF2-40B4-BE49-F238E27FC236}">
                <a16:creationId xmlns:a16="http://schemas.microsoft.com/office/drawing/2014/main" id="{B5C0FB44-EBA5-48CE-9BB9-5237CA09BB19}"/>
              </a:ext>
            </a:extLst>
          </p:cNvPr>
          <p:cNvSpPr txBox="1"/>
          <p:nvPr/>
        </p:nvSpPr>
        <p:spPr>
          <a:xfrm>
            <a:off x="176466" y="3516475"/>
            <a:ext cx="4572000" cy="1288814"/>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遠距離測試：</a:t>
            </a:r>
            <a:b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使用</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LogMAR</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級數，</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具有非常高對比度（</a:t>
            </a:r>
            <a:r>
              <a:rPr lang="en-US" altLang="zh-TW" sz="1800" dirty="0">
                <a:effectLst/>
                <a:latin typeface="Times New Roman" panose="02020603050405020304" pitchFamily="18" charset="0"/>
                <a:ea typeface="微軟正黑體" panose="020B0604030504040204" pitchFamily="34" charset="-120"/>
              </a:rPr>
              <a:t>90</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％）字母的遠距視覺圖表</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28" name="Picture 4" descr="LIFE生活網- 神級視力表！你能闖幾關？90秒通關你就是大神！">
            <a:extLst>
              <a:ext uri="{FF2B5EF4-FFF2-40B4-BE49-F238E27FC236}">
                <a16:creationId xmlns:a16="http://schemas.microsoft.com/office/drawing/2014/main" id="{E060BD44-27AA-4F32-9312-C279C2843FB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5001"/>
          <a:stretch/>
        </p:blipFill>
        <p:spPr bwMode="auto">
          <a:xfrm>
            <a:off x="5118876" y="1388058"/>
            <a:ext cx="3096344" cy="210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07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p:nvPr/>
        </p:nvPicPr>
        <p:blipFill>
          <a:blip r:embed="rId2"/>
          <a:stretch>
            <a:fillRect/>
          </a:stretch>
        </p:blipFill>
        <p:spPr>
          <a:xfrm>
            <a:off x="698029" y="404194"/>
            <a:ext cx="7920880" cy="3528391"/>
          </a:xfrm>
          <a:prstGeom prst="rect">
            <a:avLst/>
          </a:prstGeom>
        </p:spPr>
      </p:pic>
      <p:sp>
        <p:nvSpPr>
          <p:cNvPr id="6" name="文字方塊 5">
            <a:extLst>
              <a:ext uri="{FF2B5EF4-FFF2-40B4-BE49-F238E27FC236}">
                <a16:creationId xmlns:a16="http://schemas.microsoft.com/office/drawing/2014/main" id="{D412155F-480B-45F5-BD51-3E204E5889A9}"/>
              </a:ext>
            </a:extLst>
          </p:cNvPr>
          <p:cNvSpPr txBox="1"/>
          <p:nvPr/>
        </p:nvSpPr>
        <p:spPr>
          <a:xfrm>
            <a:off x="0" y="0"/>
            <a:ext cx="1581666" cy="369332"/>
          </a:xfrm>
          <a:prstGeom prst="rect">
            <a:avLst/>
          </a:prstGeom>
          <a:noFill/>
        </p:spPr>
        <p:txBody>
          <a:bodyPr wrap="squar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 Method</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2" name="圖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3755864"/>
            <a:ext cx="2520280" cy="1387636"/>
          </a:xfrm>
          <a:prstGeom prst="rect">
            <a:avLst/>
          </a:prstGeom>
        </p:spPr>
      </p:pic>
    </p:spTree>
    <p:extLst>
      <p:ext uri="{BB962C8B-B14F-4D97-AF65-F5344CB8AC3E}">
        <p14:creationId xmlns:p14="http://schemas.microsoft.com/office/powerpoint/2010/main" val="301328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a:spLocks noGrp="1"/>
          </p:cNvSpPr>
          <p:nvPr>
            <p:ph idx="1"/>
          </p:nvPr>
        </p:nvSpPr>
        <p:spPr>
          <a:xfrm>
            <a:off x="482935" y="1707654"/>
            <a:ext cx="8481553" cy="1944216"/>
          </a:xfrm>
        </p:spPr>
        <p:txBody>
          <a:bodyPr>
            <a:normAutofit/>
          </a:bodyPr>
          <a:lstStyle/>
          <a:p>
            <a:pPr>
              <a:lnSpc>
                <a:spcPct val="150000"/>
              </a:lnSpc>
            </a:pPr>
            <a:r>
              <a:rPr lang="zh-TW" altLang="zh-TW" sz="1800" b="1" dirty="0">
                <a:effectLst/>
                <a:latin typeface="微軟正黑體" panose="020B0604030504040204" pitchFamily="34" charset="-120"/>
                <a:ea typeface="微軟正黑體" panose="020B0604030504040204" pitchFamily="34" charset="-120"/>
                <a:cs typeface="Times New Roman" panose="02020603050405020304" pitchFamily="18" charset="0"/>
              </a:rPr>
              <a:t>感知閾值能力</a:t>
            </a:r>
            <a:r>
              <a:rPr lang="en-US" altLang="zh-TW" sz="1800" dirty="0">
                <a:latin typeface="微軟正黑體" panose="020B0604030504040204" pitchFamily="34" charset="-120"/>
                <a:ea typeface="微軟正黑體" panose="020B0604030504040204" pitchFamily="34" charset="-120"/>
              </a:rPr>
              <a:t>(Perceived threshold ability)</a:t>
            </a:r>
            <a:r>
              <a:rPr lang="zh-TW" altLang="en-US" sz="1800" dirty="0">
                <a:latin typeface="微軟正黑體" panose="020B0604030504040204" pitchFamily="34" charset="-120"/>
                <a:ea typeface="微軟正黑體" panose="020B0604030504040204" pitchFamily="34" charset="-120"/>
              </a:rPr>
              <a:t>：對應能閱讀最小行的能力。</a:t>
            </a:r>
            <a:endParaRPr lang="en-US" altLang="zh-TW" sz="1800" dirty="0">
              <a:latin typeface="微軟正黑體" panose="020B0604030504040204" pitchFamily="34" charset="-120"/>
              <a:ea typeface="微軟正黑體" panose="020B0604030504040204" pitchFamily="34" charset="-120"/>
            </a:endParaRPr>
          </a:p>
          <a:p>
            <a:pPr>
              <a:lnSpc>
                <a:spcPct val="150000"/>
              </a:lnSpc>
            </a:pPr>
            <a:r>
              <a:rPr lang="zh-TW" altLang="zh-TW" sz="1800" b="1" dirty="0">
                <a:effectLst/>
                <a:latin typeface="微軟正黑體" panose="020B0604030504040204" pitchFamily="34" charset="-120"/>
                <a:ea typeface="微軟正黑體" panose="020B0604030504040204" pitchFamily="34" charset="-120"/>
                <a:cs typeface="Times New Roman" panose="02020603050405020304" pitchFamily="18" charset="0"/>
              </a:rPr>
              <a:t>感知舒適能力</a:t>
            </a:r>
            <a:r>
              <a:rPr lang="en-US" altLang="zh-TW" sz="1800" dirty="0">
                <a:latin typeface="微軟正黑體" panose="020B0604030504040204" pitchFamily="34" charset="-120"/>
                <a:ea typeface="微軟正黑體" panose="020B0604030504040204" pitchFamily="34" charset="-120"/>
              </a:rPr>
              <a:t>(Perceived comfort ability)</a:t>
            </a:r>
            <a:r>
              <a:rPr lang="zh-TW" altLang="en-US" sz="1800" dirty="0">
                <a:latin typeface="微軟正黑體" panose="020B0604030504040204" pitchFamily="34" charset="-120"/>
                <a:ea typeface="微軟正黑體" panose="020B0604030504040204" pitchFamily="34" charset="-120"/>
              </a:rPr>
              <a:t>：對應參與者能舒適且正確的閱讀最小行的文字感覺到的舒適感與設計有關，因為理想情況下，用戶應該能夠舒適，準確地看到設計元素。</a:t>
            </a:r>
          </a:p>
        </p:txBody>
      </p:sp>
    </p:spTree>
    <p:extLst>
      <p:ext uri="{BB962C8B-B14F-4D97-AF65-F5344CB8AC3E}">
        <p14:creationId xmlns:p14="http://schemas.microsoft.com/office/powerpoint/2010/main" val="33219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4C4F0285-254B-4939-9596-F1CEBEB89CAB}"/>
              </a:ext>
            </a:extLst>
          </p:cNvPr>
          <p:cNvSpPr txBox="1"/>
          <p:nvPr/>
        </p:nvSpPr>
        <p:spPr>
          <a:xfrm>
            <a:off x="0" y="0"/>
            <a:ext cx="1095172" cy="369332"/>
          </a:xfrm>
          <a:prstGeom prst="rect">
            <a:avLst/>
          </a:prstGeom>
          <a:noFill/>
        </p:spPr>
        <p:txBody>
          <a:bodyPr wrap="non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 Results</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矩形 4"/>
          <p:cNvSpPr/>
          <p:nvPr/>
        </p:nvSpPr>
        <p:spPr>
          <a:xfrm>
            <a:off x="611560" y="915566"/>
            <a:ext cx="7848872" cy="646331"/>
          </a:xfrm>
          <a:prstGeom prst="rect">
            <a:avLst/>
          </a:prstGeom>
        </p:spPr>
        <p:txBody>
          <a:bodyPr wrap="square">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Distance vision: perceived threshold vs. perceived comfort vision</a:t>
            </a:r>
          </a:p>
          <a:p>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遠距離視覺：感知閾值與感知舒適感</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6" name="圖片 5"/>
          <p:cNvPicPr/>
          <p:nvPr/>
        </p:nvPicPr>
        <p:blipFill>
          <a:blip r:embed="rId3"/>
          <a:stretch>
            <a:fillRect/>
          </a:stretch>
        </p:blipFill>
        <p:spPr>
          <a:xfrm>
            <a:off x="794721" y="1762614"/>
            <a:ext cx="3710940" cy="2510155"/>
          </a:xfrm>
          <a:prstGeom prst="rect">
            <a:avLst/>
          </a:prstGeom>
        </p:spPr>
      </p:pic>
      <p:pic>
        <p:nvPicPr>
          <p:cNvPr id="7" name="圖片 6"/>
          <p:cNvPicPr/>
          <p:nvPr/>
        </p:nvPicPr>
        <p:blipFill>
          <a:blip r:embed="rId4"/>
          <a:stretch>
            <a:fillRect/>
          </a:stretch>
        </p:blipFill>
        <p:spPr>
          <a:xfrm>
            <a:off x="4910090" y="1884533"/>
            <a:ext cx="3752215" cy="2266315"/>
          </a:xfrm>
          <a:prstGeom prst="rect">
            <a:avLst/>
          </a:prstGeom>
        </p:spPr>
      </p:pic>
      <p:sp>
        <p:nvSpPr>
          <p:cNvPr id="8" name="矩形 7"/>
          <p:cNvSpPr/>
          <p:nvPr/>
        </p:nvSpPr>
        <p:spPr>
          <a:xfrm>
            <a:off x="792396" y="4443958"/>
            <a:ext cx="3950120" cy="369332"/>
          </a:xfrm>
          <a:prstGeom prst="rect">
            <a:avLst/>
          </a:prstGeom>
        </p:spPr>
        <p:txBody>
          <a:bodyPr wrap="none">
            <a:spAutoFit/>
          </a:bodyPr>
          <a:lstStyle/>
          <a:p>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字母需要大</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0.07 </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LogMAR</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（大</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18%</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14298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83568" y="843558"/>
            <a:ext cx="7704856" cy="646331"/>
          </a:xfrm>
          <a:prstGeom prst="rect">
            <a:avLst/>
          </a:prstGeom>
        </p:spPr>
        <p:txBody>
          <a:bodyPr wrap="square">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Near vision: perceived threshold vs. perceived comfort vision</a:t>
            </a:r>
            <a:endParaRPr lang="zh-TW" altLang="zh-TW" dirty="0">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近視力：感知閾值與感知舒適感</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5" name="圖片 4"/>
          <p:cNvPicPr/>
          <p:nvPr/>
        </p:nvPicPr>
        <p:blipFill>
          <a:blip r:embed="rId3"/>
          <a:stretch>
            <a:fillRect/>
          </a:stretch>
        </p:blipFill>
        <p:spPr>
          <a:xfrm>
            <a:off x="971600" y="1707654"/>
            <a:ext cx="3818890" cy="2809240"/>
          </a:xfrm>
          <a:prstGeom prst="rect">
            <a:avLst/>
          </a:prstGeom>
        </p:spPr>
      </p:pic>
      <p:sp>
        <p:nvSpPr>
          <p:cNvPr id="2" name="文字方塊 1">
            <a:extLst>
              <a:ext uri="{FF2B5EF4-FFF2-40B4-BE49-F238E27FC236}">
                <a16:creationId xmlns:a16="http://schemas.microsoft.com/office/drawing/2014/main" id="{EC678615-F83B-4428-AD38-FBC066B05438}"/>
              </a:ext>
            </a:extLst>
          </p:cNvPr>
          <p:cNvSpPr txBox="1"/>
          <p:nvPr/>
        </p:nvSpPr>
        <p:spPr>
          <a:xfrm>
            <a:off x="0" y="0"/>
            <a:ext cx="1095172" cy="369332"/>
          </a:xfrm>
          <a:prstGeom prst="rect">
            <a:avLst/>
          </a:prstGeom>
          <a:noFill/>
        </p:spPr>
        <p:txBody>
          <a:bodyPr wrap="non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 Results</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0666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771550"/>
            <a:ext cx="6696744" cy="646331"/>
          </a:xfrm>
          <a:prstGeom prst="rect">
            <a:avLst/>
          </a:prstGeom>
        </p:spPr>
        <p:txBody>
          <a:bodyPr wrap="square">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Near vision: everyday vs. reading vision setups</a:t>
            </a:r>
          </a:p>
          <a:p>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近視力：日常與閱讀視力設定</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5" name="圖片 4"/>
          <p:cNvPicPr/>
          <p:nvPr/>
        </p:nvPicPr>
        <p:blipFill>
          <a:blip r:embed="rId3"/>
          <a:stretch>
            <a:fillRect/>
          </a:stretch>
        </p:blipFill>
        <p:spPr>
          <a:xfrm>
            <a:off x="2339752" y="1562233"/>
            <a:ext cx="3837940" cy="3047365"/>
          </a:xfrm>
          <a:prstGeom prst="rect">
            <a:avLst/>
          </a:prstGeom>
        </p:spPr>
      </p:pic>
      <p:sp>
        <p:nvSpPr>
          <p:cNvPr id="2" name="文字方塊 1">
            <a:extLst>
              <a:ext uri="{FF2B5EF4-FFF2-40B4-BE49-F238E27FC236}">
                <a16:creationId xmlns:a16="http://schemas.microsoft.com/office/drawing/2014/main" id="{02475210-D4E6-4377-B5A5-3A62CE51D28F}"/>
              </a:ext>
            </a:extLst>
          </p:cNvPr>
          <p:cNvSpPr txBox="1"/>
          <p:nvPr/>
        </p:nvSpPr>
        <p:spPr>
          <a:xfrm>
            <a:off x="0" y="0"/>
            <a:ext cx="1095172" cy="369332"/>
          </a:xfrm>
          <a:prstGeom prst="rect">
            <a:avLst/>
          </a:prstGeom>
          <a:noFill/>
        </p:spPr>
        <p:txBody>
          <a:bodyPr wrap="non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 Results</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7429509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1514</Words>
  <Application>Microsoft Office PowerPoint</Application>
  <PresentationFormat>如螢幕大小 (16:9)</PresentationFormat>
  <Paragraphs>58</Paragraphs>
  <Slides>12</Slides>
  <Notes>6</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未知的使用者</cp:lastModifiedBy>
  <cp:revision>22</cp:revision>
  <dcterms:created xsi:type="dcterms:W3CDTF">2020-09-29T08:11:44Z</dcterms:created>
  <dcterms:modified xsi:type="dcterms:W3CDTF">2020-11-09T06:01:11Z</dcterms:modified>
</cp:coreProperties>
</file>